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Arimo" charset="1" panose="020B0604020202020204"/>
      <p:regular r:id="rId16"/>
    </p:embeddedFont>
    <p:embeddedFont>
      <p:font typeface="Arimo Bold" charset="1" panose="020B0704020202020204"/>
      <p:regular r:id="rId17"/>
    </p:embeddedFont>
    <p:embeddedFont>
      <p:font typeface="Arial Bold" charset="1" panose="020B0802020202020204"/>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1.svg" Type="http://schemas.openxmlformats.org/officeDocument/2006/relationships/image"/><Relationship Id="rId11" Target="../media/image52.png" Type="http://schemas.openxmlformats.org/officeDocument/2006/relationships/image"/><Relationship Id="rId12" Target="../media/image53.png" Type="http://schemas.openxmlformats.org/officeDocument/2006/relationships/image"/><Relationship Id="rId13" Target="../media/image54.svg" Type="http://schemas.openxmlformats.org/officeDocument/2006/relationships/image"/><Relationship Id="rId14" Target="https://onesport.vn" TargetMode="External" Type="http://schemas.openxmlformats.org/officeDocument/2006/relationships/hyperlink"/><Relationship Id="rId2" Target="../media/image3.png" Type="http://schemas.openxmlformats.org/officeDocument/2006/relationships/image"/><Relationship Id="rId3" Target="../media/image4.svg" Type="http://schemas.openxmlformats.org/officeDocument/2006/relationships/image"/><Relationship Id="rId4" Target="../media/image5.png" Type="http://schemas.openxmlformats.org/officeDocument/2006/relationships/image"/><Relationship Id="rId5" Target="../media/image46.png" Type="http://schemas.openxmlformats.org/officeDocument/2006/relationships/image"/><Relationship Id="rId6" Target="../media/image47.svg" Type="http://schemas.openxmlformats.org/officeDocument/2006/relationships/image"/><Relationship Id="rId7" Target="../media/image48.png" Type="http://schemas.openxmlformats.org/officeDocument/2006/relationships/image"/><Relationship Id="rId8" Target="../media/image49.svg" Type="http://schemas.openxmlformats.org/officeDocument/2006/relationships/image"/><Relationship Id="rId9" Target="../media/image50.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8.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9.png" Type="http://schemas.openxmlformats.org/officeDocument/2006/relationships/image"/><Relationship Id="rId5" Target="../media/image10.pn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1.png" Type="http://schemas.openxmlformats.org/officeDocument/2006/relationships/image"/><Relationship Id="rId5" Target="../media/image12.pn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 Id="rId3" Target="../media/image14.png" Type="http://schemas.openxmlformats.org/officeDocument/2006/relationships/image"/><Relationship Id="rId4" Target="../media/image6.png" Type="http://schemas.openxmlformats.org/officeDocument/2006/relationships/image"/><Relationship Id="rId5" Target="../media/image7.svg" Type="http://schemas.openxmlformats.org/officeDocument/2006/relationships/image"/><Relationship Id="rId6" Target="../media/image3.png" Type="http://schemas.openxmlformats.org/officeDocument/2006/relationships/image"/><Relationship Id="rId7" Target="../media/image4.svg" Type="http://schemas.openxmlformats.org/officeDocument/2006/relationships/image"/><Relationship Id="rId8" Target="../media/image5.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7.svg" Type="http://schemas.openxmlformats.org/officeDocument/2006/relationships/image"/><Relationship Id="rId4" Target="../media/image15.jpe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4.svg" Type="http://schemas.openxmlformats.org/officeDocument/2006/relationships/image"/><Relationship Id="rId11" Target="../media/image25.jpeg" Type="http://schemas.openxmlformats.org/officeDocument/2006/relationships/image"/><Relationship Id="rId12" Target="../media/image26.png" Type="http://schemas.openxmlformats.org/officeDocument/2006/relationships/image"/><Relationship Id="rId13" Target="../media/image27.svg" Type="http://schemas.openxmlformats.org/officeDocument/2006/relationships/image"/><Relationship Id="rId14" Target="../media/image3.png" Type="http://schemas.openxmlformats.org/officeDocument/2006/relationships/image"/><Relationship Id="rId15" Target="../media/image4.svg" Type="http://schemas.openxmlformats.org/officeDocument/2006/relationships/image"/><Relationship Id="rId16" Target="../media/image5.png" Type="http://schemas.openxmlformats.org/officeDocument/2006/relationships/image"/><Relationship Id="rId17" Target="../media/image28.png" Type="http://schemas.openxmlformats.org/officeDocument/2006/relationships/image"/><Relationship Id="rId18" Target="../media/image29.png" Type="http://schemas.openxmlformats.org/officeDocument/2006/relationships/image"/><Relationship Id="rId19" Target="../media/image30.png" Type="http://schemas.openxmlformats.org/officeDocument/2006/relationships/image"/><Relationship Id="rId2" Target="../media/image16.png" Type="http://schemas.openxmlformats.org/officeDocument/2006/relationships/image"/><Relationship Id="rId20" Target="../media/image31.png" Type="http://schemas.openxmlformats.org/officeDocument/2006/relationships/image"/><Relationship Id="rId21" Target="../media/image32.png" Type="http://schemas.openxmlformats.org/officeDocument/2006/relationships/image"/><Relationship Id="rId3" Target="../media/image17.png" Type="http://schemas.openxmlformats.org/officeDocument/2006/relationships/image"/><Relationship Id="rId4" Target="../media/image18.sv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 Id="rId7" Target="../media/image21.svg" Type="http://schemas.openxmlformats.org/officeDocument/2006/relationships/image"/><Relationship Id="rId8" Target="../media/image22.png" Type="http://schemas.openxmlformats.org/officeDocument/2006/relationships/image"/><Relationship Id="rId9" Target="../media/image23.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1.png" Type="http://schemas.openxmlformats.org/officeDocument/2006/relationships/image"/><Relationship Id="rId11" Target="../media/image42.png" Type="http://schemas.openxmlformats.org/officeDocument/2006/relationships/image"/><Relationship Id="rId12" Target="../media/image43.png" Type="http://schemas.openxmlformats.org/officeDocument/2006/relationships/image"/><Relationship Id="rId13" Target="../media/image44.png" Type="http://schemas.openxmlformats.org/officeDocument/2006/relationships/image"/><Relationship Id="rId2" Target="../media/image33.png" Type="http://schemas.openxmlformats.org/officeDocument/2006/relationships/image"/><Relationship Id="rId3" Target="../media/image34.png" Type="http://schemas.openxmlformats.org/officeDocument/2006/relationships/image"/><Relationship Id="rId4" Target="../media/image35.png" Type="http://schemas.openxmlformats.org/officeDocument/2006/relationships/image"/><Relationship Id="rId5" Target="../media/image36.png" Type="http://schemas.openxmlformats.org/officeDocument/2006/relationships/image"/><Relationship Id="rId6" Target="../media/image37.jpeg" Type="http://schemas.openxmlformats.org/officeDocument/2006/relationships/image"/><Relationship Id="rId7" Target="../media/image38.png" Type="http://schemas.openxmlformats.org/officeDocument/2006/relationships/image"/><Relationship Id="rId8" Target="../media/image39.png" Type="http://schemas.openxmlformats.org/officeDocument/2006/relationships/image"/><Relationship Id="rId9" Target="../media/image40.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5.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60623" y="-63940"/>
            <a:ext cx="20609247" cy="4025940"/>
          </a:xfrm>
          <a:custGeom>
            <a:avLst/>
            <a:gdLst/>
            <a:ahLst/>
            <a:cxnLst/>
            <a:rect r="r" b="b" t="t" l="l"/>
            <a:pathLst>
              <a:path h="4025940" w="20609247">
                <a:moveTo>
                  <a:pt x="0" y="0"/>
                </a:moveTo>
                <a:lnTo>
                  <a:pt x="20609246" y="0"/>
                </a:lnTo>
                <a:lnTo>
                  <a:pt x="20609246" y="4025939"/>
                </a:lnTo>
                <a:lnTo>
                  <a:pt x="0" y="4025939"/>
                </a:lnTo>
                <a:lnTo>
                  <a:pt x="0" y="0"/>
                </a:lnTo>
                <a:close/>
              </a:path>
            </a:pathLst>
          </a:custGeom>
          <a:blipFill>
            <a:blip r:embed="rId2"/>
            <a:stretch>
              <a:fillRect l="0" t="-227017" r="0" b="-46546"/>
            </a:stretch>
          </a:blipFill>
        </p:spPr>
      </p:sp>
      <p:sp>
        <p:nvSpPr>
          <p:cNvPr name="TextBox 3" id="3"/>
          <p:cNvSpPr txBox="true"/>
          <p:nvPr/>
        </p:nvSpPr>
        <p:spPr>
          <a:xfrm rot="0">
            <a:off x="368036" y="7209148"/>
            <a:ext cx="17551927" cy="1599397"/>
          </a:xfrm>
          <a:prstGeom prst="rect">
            <a:avLst/>
          </a:prstGeom>
        </p:spPr>
        <p:txBody>
          <a:bodyPr anchor="t" rtlCol="false" tIns="0" lIns="0" bIns="0" rIns="0">
            <a:spAutoFit/>
          </a:bodyPr>
          <a:lstStyle/>
          <a:p>
            <a:pPr algn="just">
              <a:lnSpc>
                <a:spcPts val="3208"/>
              </a:lnSpc>
              <a:spcBef>
                <a:spcPct val="0"/>
              </a:spcBef>
            </a:pPr>
            <a:r>
              <a:rPr lang="en-US" sz="2291">
                <a:solidFill>
                  <a:srgbClr val="000000"/>
                </a:solidFill>
                <a:latin typeface="Arimo"/>
                <a:ea typeface="Arimo"/>
                <a:cs typeface="Arimo"/>
                <a:sym typeface="Arimo"/>
              </a:rPr>
              <a:t>Royal-D là thương hiệu hàng đầu tại Thái Lan với hơn 35 năm kinh nghiệm chuyên về dinh dưỡng thể thao, đa dạng sản phẩm về điện giải và thực phẩm bổ sung sử dụng trong các môn thể thao như chạy bộ, bơi lội, đạp xe,... Sản phẩm hiện được đang được bày bán tại Hoa Kỳ, Trung Quốc, Đài Loan, Việt Nam, Myanmar, Lào,... Luôn cam kết các sản phẩm chất lượng quốc tế và phát triển vì sự hài lòng của khách hàng.</a:t>
            </a:r>
          </a:p>
        </p:txBody>
      </p:sp>
      <p:sp>
        <p:nvSpPr>
          <p:cNvPr name="Freeform 4" id="4"/>
          <p:cNvSpPr/>
          <p:nvPr/>
        </p:nvSpPr>
        <p:spPr>
          <a:xfrm flipH="false" flipV="false" rot="0">
            <a:off x="4163950" y="2312647"/>
            <a:ext cx="9960100" cy="4559427"/>
          </a:xfrm>
          <a:custGeom>
            <a:avLst/>
            <a:gdLst/>
            <a:ahLst/>
            <a:cxnLst/>
            <a:rect r="r" b="b" t="t" l="l"/>
            <a:pathLst>
              <a:path h="4559427" w="9960100">
                <a:moveTo>
                  <a:pt x="0" y="0"/>
                </a:moveTo>
                <a:lnTo>
                  <a:pt x="9960100" y="0"/>
                </a:lnTo>
                <a:lnTo>
                  <a:pt x="9960100" y="4559427"/>
                </a:lnTo>
                <a:lnTo>
                  <a:pt x="0" y="4559427"/>
                </a:lnTo>
                <a:lnTo>
                  <a:pt x="0" y="0"/>
                </a:lnTo>
                <a:close/>
              </a:path>
            </a:pathLst>
          </a:custGeom>
          <a:blipFill>
            <a:blip r:embed="rId3"/>
            <a:stretch>
              <a:fillRect l="0" t="-69256" r="0" b="-49194"/>
            </a:stretch>
          </a:blipFill>
        </p:spPr>
      </p:sp>
      <p:grpSp>
        <p:nvGrpSpPr>
          <p:cNvPr name="Group 5" id="5"/>
          <p:cNvGrpSpPr/>
          <p:nvPr/>
        </p:nvGrpSpPr>
        <p:grpSpPr>
          <a:xfrm rot="0">
            <a:off x="-425996" y="9083378"/>
            <a:ext cx="5312909" cy="2407245"/>
            <a:chOff x="0" y="0"/>
            <a:chExt cx="7083878" cy="3209660"/>
          </a:xfrm>
        </p:grpSpPr>
        <p:sp>
          <p:nvSpPr>
            <p:cNvPr name="Freeform 6" id="6"/>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6"/>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425996" y="9083378"/>
            <a:ext cx="5312909" cy="2407245"/>
            <a:chOff x="0" y="0"/>
            <a:chExt cx="7083878" cy="3209660"/>
          </a:xfrm>
        </p:grpSpPr>
        <p:sp>
          <p:nvSpPr>
            <p:cNvPr name="Freeform 3" id="3"/>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4"/>
              <a:stretch>
                <a:fillRect l="0" t="0" r="0" b="0"/>
              </a:stretch>
            </a:blipFill>
          </p:spPr>
        </p:sp>
      </p:grpSp>
      <p:sp>
        <p:nvSpPr>
          <p:cNvPr name="Freeform 5" id="5"/>
          <p:cNvSpPr/>
          <p:nvPr/>
        </p:nvSpPr>
        <p:spPr>
          <a:xfrm flipH="false" flipV="false" rot="0">
            <a:off x="8446982" y="3389485"/>
            <a:ext cx="555549" cy="555549"/>
          </a:xfrm>
          <a:custGeom>
            <a:avLst/>
            <a:gdLst/>
            <a:ahLst/>
            <a:cxnLst/>
            <a:rect r="r" b="b" t="t" l="l"/>
            <a:pathLst>
              <a:path h="555549" w="555549">
                <a:moveTo>
                  <a:pt x="0" y="0"/>
                </a:moveTo>
                <a:lnTo>
                  <a:pt x="555549" y="0"/>
                </a:lnTo>
                <a:lnTo>
                  <a:pt x="555549" y="555549"/>
                </a:lnTo>
                <a:lnTo>
                  <a:pt x="0" y="55554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8446982" y="4452627"/>
            <a:ext cx="555549" cy="555549"/>
          </a:xfrm>
          <a:custGeom>
            <a:avLst/>
            <a:gdLst/>
            <a:ahLst/>
            <a:cxnLst/>
            <a:rect r="r" b="b" t="t" l="l"/>
            <a:pathLst>
              <a:path h="555549" w="555549">
                <a:moveTo>
                  <a:pt x="0" y="0"/>
                </a:moveTo>
                <a:lnTo>
                  <a:pt x="555549" y="0"/>
                </a:lnTo>
                <a:lnTo>
                  <a:pt x="555549" y="555549"/>
                </a:lnTo>
                <a:lnTo>
                  <a:pt x="0" y="5555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7" id="7"/>
          <p:cNvSpPr/>
          <p:nvPr/>
        </p:nvSpPr>
        <p:spPr>
          <a:xfrm flipH="false" flipV="false" rot="0">
            <a:off x="8446982" y="5659404"/>
            <a:ext cx="543650" cy="543650"/>
          </a:xfrm>
          <a:custGeom>
            <a:avLst/>
            <a:gdLst/>
            <a:ahLst/>
            <a:cxnLst/>
            <a:rect r="r" b="b" t="t" l="l"/>
            <a:pathLst>
              <a:path h="543650" w="543650">
                <a:moveTo>
                  <a:pt x="0" y="0"/>
                </a:moveTo>
                <a:lnTo>
                  <a:pt x="543650" y="0"/>
                </a:lnTo>
                <a:lnTo>
                  <a:pt x="543650" y="543650"/>
                </a:lnTo>
                <a:lnTo>
                  <a:pt x="0" y="54365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8" id="8"/>
          <p:cNvSpPr/>
          <p:nvPr/>
        </p:nvSpPr>
        <p:spPr>
          <a:xfrm flipH="false" flipV="false" rot="0">
            <a:off x="1427239" y="2484036"/>
            <a:ext cx="4720931" cy="4720931"/>
          </a:xfrm>
          <a:custGeom>
            <a:avLst/>
            <a:gdLst/>
            <a:ahLst/>
            <a:cxnLst/>
            <a:rect r="r" b="b" t="t" l="l"/>
            <a:pathLst>
              <a:path h="4720931" w="4720931">
                <a:moveTo>
                  <a:pt x="0" y="0"/>
                </a:moveTo>
                <a:lnTo>
                  <a:pt x="4720932" y="0"/>
                </a:lnTo>
                <a:lnTo>
                  <a:pt x="4720932" y="4720932"/>
                </a:lnTo>
                <a:lnTo>
                  <a:pt x="0" y="4720932"/>
                </a:lnTo>
                <a:lnTo>
                  <a:pt x="0" y="0"/>
                </a:lnTo>
                <a:close/>
              </a:path>
            </a:pathLst>
          </a:custGeom>
          <a:blipFill>
            <a:blip r:embed="rId11"/>
            <a:stretch>
              <a:fillRect l="0" t="0" r="0" b="0"/>
            </a:stretch>
          </a:blipFill>
        </p:spPr>
      </p:sp>
      <p:sp>
        <p:nvSpPr>
          <p:cNvPr name="Freeform 9" id="9"/>
          <p:cNvSpPr/>
          <p:nvPr/>
        </p:nvSpPr>
        <p:spPr>
          <a:xfrm flipH="false" flipV="false" rot="0">
            <a:off x="8446204" y="6707879"/>
            <a:ext cx="497089" cy="497089"/>
          </a:xfrm>
          <a:custGeom>
            <a:avLst/>
            <a:gdLst/>
            <a:ahLst/>
            <a:cxnLst/>
            <a:rect r="r" b="b" t="t" l="l"/>
            <a:pathLst>
              <a:path h="497089" w="497089">
                <a:moveTo>
                  <a:pt x="0" y="0"/>
                </a:moveTo>
                <a:lnTo>
                  <a:pt x="497089" y="0"/>
                </a:lnTo>
                <a:lnTo>
                  <a:pt x="497089" y="497089"/>
                </a:lnTo>
                <a:lnTo>
                  <a:pt x="0" y="49708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10" id="10"/>
          <p:cNvSpPr txBox="true"/>
          <p:nvPr/>
        </p:nvSpPr>
        <p:spPr>
          <a:xfrm rot="0">
            <a:off x="9173685" y="3382483"/>
            <a:ext cx="3181180" cy="473464"/>
          </a:xfrm>
          <a:prstGeom prst="rect">
            <a:avLst/>
          </a:prstGeom>
        </p:spPr>
        <p:txBody>
          <a:bodyPr anchor="t" rtlCol="false" tIns="0" lIns="0" bIns="0" rIns="0">
            <a:spAutoFit/>
          </a:bodyPr>
          <a:lstStyle/>
          <a:p>
            <a:pPr algn="l">
              <a:lnSpc>
                <a:spcPts val="3791"/>
              </a:lnSpc>
            </a:pPr>
            <a:r>
              <a:rPr lang="en-US" sz="2707">
                <a:solidFill>
                  <a:srgbClr val="000000"/>
                </a:solidFill>
                <a:latin typeface="Arimo"/>
                <a:ea typeface="Arimo"/>
                <a:cs typeface="Arimo"/>
                <a:sym typeface="Arimo"/>
              </a:rPr>
              <a:t>(+84)90 456 2303</a:t>
            </a:r>
          </a:p>
        </p:txBody>
      </p:sp>
      <p:sp>
        <p:nvSpPr>
          <p:cNvPr name="TextBox 11" id="11"/>
          <p:cNvSpPr txBox="true"/>
          <p:nvPr/>
        </p:nvSpPr>
        <p:spPr>
          <a:xfrm rot="0">
            <a:off x="9192982" y="4437145"/>
            <a:ext cx="5450563" cy="473464"/>
          </a:xfrm>
          <a:prstGeom prst="rect">
            <a:avLst/>
          </a:prstGeom>
        </p:spPr>
        <p:txBody>
          <a:bodyPr anchor="t" rtlCol="false" tIns="0" lIns="0" bIns="0" rIns="0">
            <a:spAutoFit/>
          </a:bodyPr>
          <a:lstStyle/>
          <a:p>
            <a:pPr algn="l">
              <a:lnSpc>
                <a:spcPts val="3791"/>
              </a:lnSpc>
            </a:pPr>
            <a:r>
              <a:rPr lang="en-US" sz="2707">
                <a:solidFill>
                  <a:srgbClr val="000000"/>
                </a:solidFill>
                <a:latin typeface="Arimo"/>
                <a:ea typeface="Arimo"/>
                <a:cs typeface="Arimo"/>
                <a:sym typeface="Arimo"/>
              </a:rPr>
              <a:t>infor@onesport.vn</a:t>
            </a:r>
          </a:p>
        </p:txBody>
      </p:sp>
      <p:sp>
        <p:nvSpPr>
          <p:cNvPr name="TextBox 12" id="12"/>
          <p:cNvSpPr txBox="true"/>
          <p:nvPr/>
        </p:nvSpPr>
        <p:spPr>
          <a:xfrm rot="0">
            <a:off x="9185890" y="5439971"/>
            <a:ext cx="7542306" cy="938415"/>
          </a:xfrm>
          <a:prstGeom prst="rect">
            <a:avLst/>
          </a:prstGeom>
        </p:spPr>
        <p:txBody>
          <a:bodyPr anchor="t" rtlCol="false" tIns="0" lIns="0" bIns="0" rIns="0">
            <a:spAutoFit/>
          </a:bodyPr>
          <a:lstStyle/>
          <a:p>
            <a:pPr algn="l">
              <a:lnSpc>
                <a:spcPts val="3709"/>
              </a:lnSpc>
            </a:pPr>
            <a:r>
              <a:rPr lang="en-US" sz="2649">
                <a:solidFill>
                  <a:srgbClr val="000000"/>
                </a:solidFill>
                <a:latin typeface="Arimo"/>
                <a:ea typeface="Arimo"/>
                <a:cs typeface="Arimo"/>
                <a:sym typeface="Arimo"/>
              </a:rPr>
              <a:t>80/2 Đường Yên Thế, Phường 2, Quận Tân Bình, TP. Hồ Chí Minh</a:t>
            </a:r>
          </a:p>
        </p:txBody>
      </p:sp>
      <p:sp>
        <p:nvSpPr>
          <p:cNvPr name="TextBox 13" id="13"/>
          <p:cNvSpPr txBox="true"/>
          <p:nvPr/>
        </p:nvSpPr>
        <p:spPr>
          <a:xfrm rot="0">
            <a:off x="8446982" y="2407836"/>
            <a:ext cx="7198644" cy="482596"/>
          </a:xfrm>
          <a:prstGeom prst="rect">
            <a:avLst/>
          </a:prstGeom>
        </p:spPr>
        <p:txBody>
          <a:bodyPr anchor="t" rtlCol="false" tIns="0" lIns="0" bIns="0" rIns="0">
            <a:spAutoFit/>
          </a:bodyPr>
          <a:lstStyle/>
          <a:p>
            <a:pPr algn="l">
              <a:lnSpc>
                <a:spcPts val="3812"/>
              </a:lnSpc>
            </a:pPr>
            <a:r>
              <a:rPr lang="en-US" sz="2723">
                <a:solidFill>
                  <a:srgbClr val="D72A01"/>
                </a:solidFill>
                <a:latin typeface="Arimo Bold"/>
                <a:ea typeface="Arimo Bold"/>
                <a:cs typeface="Arimo Bold"/>
                <a:sym typeface="Arimo Bold"/>
              </a:rPr>
              <a:t>CÔNG TY CỔ PHẦN ONESPORT VIỆT NAM</a:t>
            </a:r>
          </a:p>
        </p:txBody>
      </p:sp>
      <p:sp>
        <p:nvSpPr>
          <p:cNvPr name="TextBox 14" id="14"/>
          <p:cNvSpPr txBox="true"/>
          <p:nvPr/>
        </p:nvSpPr>
        <p:spPr>
          <a:xfrm rot="0">
            <a:off x="3015253" y="551498"/>
            <a:ext cx="12341274" cy="840105"/>
          </a:xfrm>
          <a:prstGeom prst="rect">
            <a:avLst/>
          </a:prstGeom>
        </p:spPr>
        <p:txBody>
          <a:bodyPr anchor="t" rtlCol="false" tIns="0" lIns="0" bIns="0" rIns="0">
            <a:spAutoFit/>
          </a:bodyPr>
          <a:lstStyle/>
          <a:p>
            <a:pPr algn="l">
              <a:lnSpc>
                <a:spcPts val="6719"/>
              </a:lnSpc>
              <a:spcBef>
                <a:spcPct val="0"/>
              </a:spcBef>
            </a:pPr>
            <a:r>
              <a:rPr lang="en-US" sz="4800">
                <a:solidFill>
                  <a:srgbClr val="000000"/>
                </a:solidFill>
                <a:latin typeface="Arimo Bold"/>
                <a:ea typeface="Arimo Bold"/>
                <a:cs typeface="Arimo Bold"/>
                <a:sym typeface="Arimo Bold"/>
              </a:rPr>
              <a:t>NHẬP KHẨU VÀ PHÂN PHỐI CHÍNH HÃNG</a:t>
            </a:r>
          </a:p>
        </p:txBody>
      </p:sp>
      <p:sp>
        <p:nvSpPr>
          <p:cNvPr name="TextBox 15" id="15"/>
          <p:cNvSpPr txBox="true"/>
          <p:nvPr/>
        </p:nvSpPr>
        <p:spPr>
          <a:xfrm rot="0">
            <a:off x="9192982" y="6731503"/>
            <a:ext cx="5450563" cy="474145"/>
          </a:xfrm>
          <a:prstGeom prst="rect">
            <a:avLst/>
          </a:prstGeom>
        </p:spPr>
        <p:txBody>
          <a:bodyPr anchor="t" rtlCol="false" tIns="0" lIns="0" bIns="0" rIns="0">
            <a:spAutoFit/>
          </a:bodyPr>
          <a:lstStyle/>
          <a:p>
            <a:pPr algn="l">
              <a:lnSpc>
                <a:spcPts val="3791"/>
              </a:lnSpc>
            </a:pPr>
            <a:r>
              <a:rPr lang="en-US" sz="2707">
                <a:solidFill>
                  <a:srgbClr val="000000"/>
                </a:solidFill>
                <a:latin typeface="Arimo"/>
                <a:ea typeface="Arimo"/>
                <a:cs typeface="Arimo"/>
                <a:sym typeface="Arimo"/>
                <a:hlinkClick r:id="rId14" tooltip="https://onesport.vn"/>
              </a:rPr>
              <a:t>https://onesport.vn</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8280950" y="2303469"/>
            <a:ext cx="8141511" cy="2096706"/>
            <a:chOff x="0" y="0"/>
            <a:chExt cx="10855348" cy="2795608"/>
          </a:xfrm>
        </p:grpSpPr>
        <p:sp>
          <p:nvSpPr>
            <p:cNvPr name="TextBox 3" id="3"/>
            <p:cNvSpPr txBox="true"/>
            <p:nvPr/>
          </p:nvSpPr>
          <p:spPr>
            <a:xfrm rot="0">
              <a:off x="612202" y="-95250"/>
              <a:ext cx="10243146" cy="2890858"/>
            </a:xfrm>
            <a:prstGeom prst="rect">
              <a:avLst/>
            </a:prstGeom>
          </p:spPr>
          <p:txBody>
            <a:bodyPr anchor="t" rtlCol="false" tIns="0" lIns="0" bIns="0" rIns="0">
              <a:spAutoFit/>
            </a:bodyPr>
            <a:lstStyle/>
            <a:p>
              <a:pPr algn="just">
                <a:lnSpc>
                  <a:spcPts val="3549"/>
                </a:lnSpc>
              </a:pPr>
              <a:r>
                <a:rPr lang="en-US" sz="2218">
                  <a:solidFill>
                    <a:srgbClr val="000000"/>
                  </a:solidFill>
                  <a:latin typeface="Arimo"/>
                  <a:ea typeface="Arimo"/>
                  <a:cs typeface="Arimo"/>
                  <a:sym typeface="Arimo"/>
                </a:rPr>
                <a:t>H</a:t>
              </a:r>
              <a:r>
                <a:rPr lang="en-US" sz="2218">
                  <a:solidFill>
                    <a:srgbClr val="000000"/>
                  </a:solidFill>
                  <a:latin typeface="Arimo"/>
                  <a:ea typeface="Arimo"/>
                  <a:cs typeface="Arimo"/>
                  <a:sym typeface="Arimo"/>
                </a:rPr>
                <a:t>ương vị trái cây tự nhiên.</a:t>
              </a:r>
            </a:p>
            <a:p>
              <a:pPr algn="just">
                <a:lnSpc>
                  <a:spcPts val="3549"/>
                </a:lnSpc>
              </a:pPr>
              <a:r>
                <a:rPr lang="en-US" sz="2218">
                  <a:solidFill>
                    <a:srgbClr val="000000"/>
                  </a:solidFill>
                  <a:latin typeface="Arimo"/>
                  <a:ea typeface="Arimo"/>
                  <a:cs typeface="Arimo"/>
                  <a:sym typeface="Arimo"/>
                </a:rPr>
                <a:t>Duy trì sức khỏe và tăng cường năng lượng.</a:t>
              </a:r>
            </a:p>
            <a:p>
              <a:pPr algn="just">
                <a:lnSpc>
                  <a:spcPts val="3549"/>
                </a:lnSpc>
              </a:pPr>
              <a:r>
                <a:rPr lang="en-US" sz="2218">
                  <a:solidFill>
                    <a:srgbClr val="000000"/>
                  </a:solidFill>
                  <a:latin typeface="Arimo"/>
                  <a:ea typeface="Arimo"/>
                  <a:cs typeface="Arimo"/>
                  <a:sym typeface="Arimo"/>
                </a:rPr>
                <a:t>Giảm căng thẳng, mệt mỏi.</a:t>
              </a:r>
            </a:p>
            <a:p>
              <a:pPr algn="just">
                <a:lnSpc>
                  <a:spcPts val="3549"/>
                </a:lnSpc>
              </a:pPr>
              <a:r>
                <a:rPr lang="en-US" sz="2218">
                  <a:solidFill>
                    <a:srgbClr val="000000"/>
                  </a:solidFill>
                  <a:latin typeface="Arimo"/>
                  <a:ea typeface="Arimo"/>
                  <a:cs typeface="Arimo"/>
                  <a:sym typeface="Arimo"/>
                </a:rPr>
                <a:t>Bù nước và cung cấp các khoáng chất cho cơ thể.</a:t>
              </a:r>
            </a:p>
            <a:p>
              <a:pPr algn="just">
                <a:lnSpc>
                  <a:spcPts val="3549"/>
                </a:lnSpc>
              </a:pPr>
            </a:p>
          </p:txBody>
        </p:sp>
        <p:sp>
          <p:nvSpPr>
            <p:cNvPr name="Freeform 4" id="4"/>
            <p:cNvSpPr/>
            <p:nvPr/>
          </p:nvSpPr>
          <p:spPr>
            <a:xfrm flipH="false" flipV="false" rot="0">
              <a:off x="0" y="0"/>
              <a:ext cx="532408" cy="504457"/>
            </a:xfrm>
            <a:custGeom>
              <a:avLst/>
              <a:gdLst/>
              <a:ahLst/>
              <a:cxnLst/>
              <a:rect r="r" b="b" t="t" l="l"/>
              <a:pathLst>
                <a:path h="504457" w="532408">
                  <a:moveTo>
                    <a:pt x="0" y="0"/>
                  </a:moveTo>
                  <a:lnTo>
                    <a:pt x="532408" y="0"/>
                  </a:lnTo>
                  <a:lnTo>
                    <a:pt x="532408" y="504457"/>
                  </a:lnTo>
                  <a:lnTo>
                    <a:pt x="0" y="504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0" y="540694"/>
              <a:ext cx="532408" cy="504457"/>
            </a:xfrm>
            <a:custGeom>
              <a:avLst/>
              <a:gdLst/>
              <a:ahLst/>
              <a:cxnLst/>
              <a:rect r="r" b="b" t="t" l="l"/>
              <a:pathLst>
                <a:path h="504457" w="532408">
                  <a:moveTo>
                    <a:pt x="0" y="0"/>
                  </a:moveTo>
                  <a:lnTo>
                    <a:pt x="532408" y="0"/>
                  </a:lnTo>
                  <a:lnTo>
                    <a:pt x="532408" y="504457"/>
                  </a:lnTo>
                  <a:lnTo>
                    <a:pt x="0" y="504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0" y="1103215"/>
              <a:ext cx="532408" cy="504457"/>
            </a:xfrm>
            <a:custGeom>
              <a:avLst/>
              <a:gdLst/>
              <a:ahLst/>
              <a:cxnLst/>
              <a:rect r="r" b="b" t="t" l="l"/>
              <a:pathLst>
                <a:path h="504457" w="532408">
                  <a:moveTo>
                    <a:pt x="0" y="0"/>
                  </a:moveTo>
                  <a:lnTo>
                    <a:pt x="532408" y="0"/>
                  </a:lnTo>
                  <a:lnTo>
                    <a:pt x="532408" y="504457"/>
                  </a:lnTo>
                  <a:lnTo>
                    <a:pt x="0" y="50445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0" y="1671713"/>
              <a:ext cx="532408" cy="504457"/>
            </a:xfrm>
            <a:custGeom>
              <a:avLst/>
              <a:gdLst/>
              <a:ahLst/>
              <a:cxnLst/>
              <a:rect r="r" b="b" t="t" l="l"/>
              <a:pathLst>
                <a:path h="504457" w="532408">
                  <a:moveTo>
                    <a:pt x="0" y="0"/>
                  </a:moveTo>
                  <a:lnTo>
                    <a:pt x="532408" y="0"/>
                  </a:lnTo>
                  <a:lnTo>
                    <a:pt x="532408" y="504456"/>
                  </a:lnTo>
                  <a:lnTo>
                    <a:pt x="0" y="50445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sp>
        <p:nvSpPr>
          <p:cNvPr name="Freeform 8" id="8"/>
          <p:cNvSpPr/>
          <p:nvPr/>
        </p:nvSpPr>
        <p:spPr>
          <a:xfrm flipH="false" flipV="false" rot="-10083725">
            <a:off x="-402345" y="9190961"/>
            <a:ext cx="6813211" cy="1820985"/>
          </a:xfrm>
          <a:custGeom>
            <a:avLst/>
            <a:gdLst/>
            <a:ahLst/>
            <a:cxnLst/>
            <a:rect r="r" b="b" t="t" l="l"/>
            <a:pathLst>
              <a:path h="1820985" w="6813211">
                <a:moveTo>
                  <a:pt x="0" y="0"/>
                </a:moveTo>
                <a:lnTo>
                  <a:pt x="6813210" y="0"/>
                </a:lnTo>
                <a:lnTo>
                  <a:pt x="6813210" y="1820985"/>
                </a:lnTo>
                <a:lnTo>
                  <a:pt x="0" y="18209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95637" y="9212838"/>
            <a:ext cx="3153983" cy="888615"/>
          </a:xfrm>
          <a:custGeom>
            <a:avLst/>
            <a:gdLst/>
            <a:ahLst/>
            <a:cxnLst/>
            <a:rect r="r" b="b" t="t" l="l"/>
            <a:pathLst>
              <a:path h="888615" w="3153983">
                <a:moveTo>
                  <a:pt x="0" y="0"/>
                </a:moveTo>
                <a:lnTo>
                  <a:pt x="3153984" y="0"/>
                </a:lnTo>
                <a:lnTo>
                  <a:pt x="3153984" y="888615"/>
                </a:lnTo>
                <a:lnTo>
                  <a:pt x="0" y="888615"/>
                </a:lnTo>
                <a:lnTo>
                  <a:pt x="0" y="0"/>
                </a:lnTo>
                <a:close/>
              </a:path>
            </a:pathLst>
          </a:custGeom>
          <a:blipFill>
            <a:blip r:embed="rId6"/>
            <a:stretch>
              <a:fillRect l="0" t="0" r="0" b="0"/>
            </a:stretch>
          </a:blipFill>
        </p:spPr>
      </p:sp>
      <p:sp>
        <p:nvSpPr>
          <p:cNvPr name="Freeform 10" id="10"/>
          <p:cNvSpPr/>
          <p:nvPr/>
        </p:nvSpPr>
        <p:spPr>
          <a:xfrm flipH="false" flipV="false" rot="0">
            <a:off x="280280" y="1990781"/>
            <a:ext cx="7732753" cy="3715778"/>
          </a:xfrm>
          <a:custGeom>
            <a:avLst/>
            <a:gdLst/>
            <a:ahLst/>
            <a:cxnLst/>
            <a:rect r="r" b="b" t="t" l="l"/>
            <a:pathLst>
              <a:path h="3715778" w="7732753">
                <a:moveTo>
                  <a:pt x="0" y="0"/>
                </a:moveTo>
                <a:lnTo>
                  <a:pt x="7732752" y="0"/>
                </a:lnTo>
                <a:lnTo>
                  <a:pt x="7732752" y="3715778"/>
                </a:lnTo>
                <a:lnTo>
                  <a:pt x="0" y="3715778"/>
                </a:lnTo>
                <a:lnTo>
                  <a:pt x="0" y="0"/>
                </a:lnTo>
                <a:close/>
              </a:path>
            </a:pathLst>
          </a:custGeom>
          <a:blipFill>
            <a:blip r:embed="rId7"/>
            <a:stretch>
              <a:fillRect l="-4026" t="-86193" r="-5294" b="-41500"/>
            </a:stretch>
          </a:blipFill>
        </p:spPr>
      </p:sp>
      <p:sp>
        <p:nvSpPr>
          <p:cNvPr name="TextBox 11" id="11"/>
          <p:cNvSpPr txBox="true"/>
          <p:nvPr/>
        </p:nvSpPr>
        <p:spPr>
          <a:xfrm rot="0">
            <a:off x="8280950" y="4570827"/>
            <a:ext cx="9141174" cy="3748780"/>
          </a:xfrm>
          <a:prstGeom prst="rect">
            <a:avLst/>
          </a:prstGeom>
        </p:spPr>
        <p:txBody>
          <a:bodyPr anchor="t" rtlCol="false" tIns="0" lIns="0" bIns="0" rIns="0">
            <a:spAutoFit/>
          </a:bodyPr>
          <a:lstStyle/>
          <a:p>
            <a:pPr algn="just">
              <a:lnSpc>
                <a:spcPts val="3019"/>
              </a:lnSpc>
            </a:pPr>
            <a:r>
              <a:rPr lang="en-US" sz="2156">
                <a:solidFill>
                  <a:srgbClr val="000000"/>
                </a:solidFill>
                <a:latin typeface="Arimo Bold"/>
                <a:ea typeface="Arimo Bold"/>
                <a:cs typeface="Arimo Bold"/>
                <a:sym typeface="Arimo Bold"/>
              </a:rPr>
              <a:t>Thành phần:</a:t>
            </a:r>
          </a:p>
          <a:p>
            <a:pPr algn="just" marL="465582" indent="-232791" lvl="1">
              <a:lnSpc>
                <a:spcPts val="3019"/>
              </a:lnSpc>
              <a:buFont typeface="Arial"/>
              <a:buChar char="•"/>
            </a:pPr>
            <a:r>
              <a:rPr lang="en-US" sz="2156">
                <a:solidFill>
                  <a:srgbClr val="000000"/>
                </a:solidFill>
                <a:latin typeface="Arimo"/>
                <a:ea typeface="Arimo"/>
                <a:cs typeface="Arimo"/>
                <a:sym typeface="Arimo"/>
              </a:rPr>
              <a:t>Đường 50,5%, </a:t>
            </a:r>
          </a:p>
          <a:p>
            <a:pPr algn="just" marL="465582" indent="-232791" lvl="1">
              <a:lnSpc>
                <a:spcPts val="3019"/>
              </a:lnSpc>
              <a:buFont typeface="Arial"/>
              <a:buChar char="•"/>
            </a:pPr>
            <a:r>
              <a:rPr lang="en-US" sz="2156">
                <a:solidFill>
                  <a:srgbClr val="000000"/>
                </a:solidFill>
                <a:latin typeface="Arimo"/>
                <a:ea typeface="Arimo"/>
                <a:cs typeface="Arimo"/>
                <a:sym typeface="Arimo"/>
              </a:rPr>
              <a:t>D</a:t>
            </a:r>
            <a:r>
              <a:rPr lang="en-US" sz="2156">
                <a:solidFill>
                  <a:srgbClr val="000000"/>
                </a:solidFill>
                <a:latin typeface="Arimo"/>
                <a:ea typeface="Arimo"/>
                <a:cs typeface="Arimo"/>
                <a:sym typeface="Arimo"/>
              </a:rPr>
              <a:t>extrose 44,4%, </a:t>
            </a:r>
          </a:p>
          <a:p>
            <a:pPr algn="just" marL="465582" indent="-232791" lvl="1">
              <a:lnSpc>
                <a:spcPts val="3019"/>
              </a:lnSpc>
              <a:buFont typeface="Arial"/>
              <a:buChar char="•"/>
            </a:pPr>
            <a:r>
              <a:rPr lang="en-US" sz="2156">
                <a:solidFill>
                  <a:srgbClr val="000000"/>
                </a:solidFill>
                <a:latin typeface="Arimo"/>
                <a:ea typeface="Arimo"/>
                <a:cs typeface="Arimo"/>
                <a:sym typeface="Arimo"/>
              </a:rPr>
              <a:t>N</a:t>
            </a:r>
            <a:r>
              <a:rPr lang="en-US" sz="2156">
                <a:solidFill>
                  <a:srgbClr val="000000"/>
                </a:solidFill>
                <a:latin typeface="Arimo"/>
                <a:ea typeface="Arimo"/>
                <a:cs typeface="Arimo"/>
                <a:sym typeface="Arimo"/>
              </a:rPr>
              <a:t>atri clorid 1,4%, </a:t>
            </a:r>
          </a:p>
          <a:p>
            <a:pPr algn="just" marL="465582" indent="-232791" lvl="1">
              <a:lnSpc>
                <a:spcPts val="3019"/>
              </a:lnSpc>
              <a:buFont typeface="Arial"/>
              <a:buChar char="•"/>
            </a:pPr>
            <a:r>
              <a:rPr lang="en-US" sz="2156">
                <a:solidFill>
                  <a:srgbClr val="000000"/>
                </a:solidFill>
                <a:latin typeface="Arimo"/>
                <a:ea typeface="Arimo"/>
                <a:cs typeface="Arimo"/>
                <a:sym typeface="Arimo"/>
              </a:rPr>
              <a:t>N</a:t>
            </a:r>
            <a:r>
              <a:rPr lang="en-US" sz="2156">
                <a:solidFill>
                  <a:srgbClr val="000000"/>
                </a:solidFill>
                <a:latin typeface="Arimo"/>
                <a:ea typeface="Arimo"/>
                <a:cs typeface="Arimo"/>
                <a:sym typeface="Arimo"/>
              </a:rPr>
              <a:t>atri citrat 1%, </a:t>
            </a:r>
          </a:p>
          <a:p>
            <a:pPr algn="just" marL="465582" indent="-232791" lvl="1">
              <a:lnSpc>
                <a:spcPts val="3019"/>
              </a:lnSpc>
              <a:buFont typeface="Arial"/>
              <a:buChar char="•"/>
            </a:pPr>
            <a:r>
              <a:rPr lang="en-US" sz="2156">
                <a:solidFill>
                  <a:srgbClr val="000000"/>
                </a:solidFill>
                <a:latin typeface="Arimo"/>
                <a:ea typeface="Arimo"/>
                <a:cs typeface="Arimo"/>
                <a:sym typeface="Arimo"/>
              </a:rPr>
              <a:t>C</a:t>
            </a:r>
            <a:r>
              <a:rPr lang="en-US" sz="2156">
                <a:solidFill>
                  <a:srgbClr val="000000"/>
                </a:solidFill>
                <a:latin typeface="Arimo"/>
                <a:ea typeface="Arimo"/>
                <a:cs typeface="Arimo"/>
                <a:sym typeface="Arimo"/>
              </a:rPr>
              <a:t>hất điều chỉnh độ acid (INS 296), </a:t>
            </a:r>
          </a:p>
          <a:p>
            <a:pPr algn="just" marL="465582" indent="-232791" lvl="1">
              <a:lnSpc>
                <a:spcPts val="3019"/>
              </a:lnSpc>
              <a:buFont typeface="Arial"/>
              <a:buChar char="•"/>
            </a:pPr>
            <a:r>
              <a:rPr lang="en-US" sz="2156">
                <a:solidFill>
                  <a:srgbClr val="000000"/>
                </a:solidFill>
                <a:latin typeface="Arimo"/>
                <a:ea typeface="Arimo"/>
                <a:cs typeface="Arimo"/>
                <a:sym typeface="Arimo"/>
              </a:rPr>
              <a:t>H</a:t>
            </a:r>
            <a:r>
              <a:rPr lang="en-US" sz="2156">
                <a:solidFill>
                  <a:srgbClr val="000000"/>
                </a:solidFill>
                <a:latin typeface="Arimo"/>
                <a:ea typeface="Arimo"/>
                <a:cs typeface="Arimo"/>
                <a:sym typeface="Arimo"/>
              </a:rPr>
              <a:t>ương liệu tự nhiên</a:t>
            </a:r>
          </a:p>
          <a:p>
            <a:pPr algn="just" marL="465582" indent="-232791" lvl="1">
              <a:lnSpc>
                <a:spcPts val="3019"/>
              </a:lnSpc>
              <a:buFont typeface="Arial"/>
              <a:buChar char="•"/>
            </a:pPr>
            <a:r>
              <a:rPr lang="en-US" sz="2156">
                <a:solidFill>
                  <a:srgbClr val="000000"/>
                </a:solidFill>
                <a:latin typeface="Arimo"/>
                <a:ea typeface="Arimo"/>
                <a:cs typeface="Arimo"/>
                <a:sym typeface="Arimo"/>
              </a:rPr>
              <a:t>K</a:t>
            </a:r>
            <a:r>
              <a:rPr lang="en-US" sz="2156">
                <a:solidFill>
                  <a:srgbClr val="000000"/>
                </a:solidFill>
                <a:latin typeface="Arimo"/>
                <a:ea typeface="Arimo"/>
                <a:cs typeface="Arimo"/>
                <a:sym typeface="Arimo"/>
              </a:rPr>
              <a:t>ali clorid 0,2%</a:t>
            </a:r>
          </a:p>
          <a:p>
            <a:pPr algn="just">
              <a:lnSpc>
                <a:spcPts val="3019"/>
              </a:lnSpc>
            </a:pPr>
            <a:r>
              <a:rPr lang="en-US" sz="2156">
                <a:solidFill>
                  <a:srgbClr val="000000"/>
                </a:solidFill>
                <a:latin typeface="Arimo"/>
                <a:ea typeface="Arimo"/>
                <a:cs typeface="Arimo"/>
                <a:sym typeface="Arimo"/>
              </a:rPr>
              <a:t> </a:t>
            </a:r>
          </a:p>
          <a:p>
            <a:pPr algn="just">
              <a:lnSpc>
                <a:spcPts val="3019"/>
              </a:lnSpc>
            </a:pPr>
            <a:r>
              <a:rPr lang="en-US" sz="2156">
                <a:solidFill>
                  <a:srgbClr val="000000"/>
                </a:solidFill>
                <a:latin typeface="Arimo Bold"/>
                <a:ea typeface="Arimo Bold"/>
                <a:cs typeface="Arimo Bold"/>
                <a:sym typeface="Arimo Bold"/>
              </a:rPr>
              <a:t>Thời hạn sử dụng:</a:t>
            </a:r>
            <a:r>
              <a:rPr lang="en-US" sz="2156">
                <a:solidFill>
                  <a:srgbClr val="000000"/>
                </a:solidFill>
                <a:latin typeface="Arimo"/>
                <a:ea typeface="Arimo"/>
                <a:cs typeface="Arimo"/>
                <a:sym typeface="Arimo"/>
              </a:rPr>
              <a:t> 3 năm kể từ ngày sản xuất.</a:t>
            </a:r>
          </a:p>
        </p:txBody>
      </p:sp>
      <p:sp>
        <p:nvSpPr>
          <p:cNvPr name="TextBox 12" id="12"/>
          <p:cNvSpPr txBox="true"/>
          <p:nvPr/>
        </p:nvSpPr>
        <p:spPr>
          <a:xfrm rot="0">
            <a:off x="8280950" y="658449"/>
            <a:ext cx="9479499" cy="1003514"/>
          </a:xfrm>
          <a:prstGeom prst="rect">
            <a:avLst/>
          </a:prstGeom>
        </p:spPr>
        <p:txBody>
          <a:bodyPr anchor="t" rtlCol="false" tIns="0" lIns="0" bIns="0" rIns="0">
            <a:spAutoFit/>
          </a:bodyPr>
          <a:lstStyle/>
          <a:p>
            <a:pPr algn="ctr">
              <a:lnSpc>
                <a:spcPts val="3953"/>
              </a:lnSpc>
            </a:pPr>
            <a:r>
              <a:rPr lang="en-US" sz="2823">
                <a:solidFill>
                  <a:srgbClr val="D54B1A"/>
                </a:solidFill>
                <a:latin typeface="Arimo Bold"/>
                <a:ea typeface="Arimo Bold"/>
                <a:cs typeface="Arimo Bold"/>
                <a:sym typeface="Arimo Bold"/>
              </a:rPr>
              <a:t>BỘT ĐIỆN GIẢI HÒA TAN VỊ CAM/ DÂU</a:t>
            </a:r>
          </a:p>
          <a:p>
            <a:pPr algn="ctr">
              <a:lnSpc>
                <a:spcPts val="3953"/>
              </a:lnSpc>
            </a:pPr>
            <a:r>
              <a:rPr lang="en-US" sz="2823">
                <a:solidFill>
                  <a:srgbClr val="D54B1A"/>
                </a:solidFill>
                <a:latin typeface="Arimo Bold"/>
                <a:ea typeface="Arimo Bold"/>
                <a:cs typeface="Arimo Bold"/>
                <a:sym typeface="Arimo Bold"/>
              </a:rPr>
              <a:t> ELECTROLYTE BEVERAGE ROYAL-D</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73896" y="2171369"/>
            <a:ext cx="391374" cy="370827"/>
          </a:xfrm>
          <a:custGeom>
            <a:avLst/>
            <a:gdLst/>
            <a:ahLst/>
            <a:cxnLst/>
            <a:rect r="r" b="b" t="t" l="l"/>
            <a:pathLst>
              <a:path h="370827" w="391374">
                <a:moveTo>
                  <a:pt x="0" y="0"/>
                </a:moveTo>
                <a:lnTo>
                  <a:pt x="391374" y="0"/>
                </a:lnTo>
                <a:lnTo>
                  <a:pt x="391374" y="370828"/>
                </a:lnTo>
                <a:lnTo>
                  <a:pt x="0" y="3708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173896" y="2568835"/>
            <a:ext cx="391374" cy="370827"/>
          </a:xfrm>
          <a:custGeom>
            <a:avLst/>
            <a:gdLst/>
            <a:ahLst/>
            <a:cxnLst/>
            <a:rect r="r" b="b" t="t" l="l"/>
            <a:pathLst>
              <a:path h="370827" w="391374">
                <a:moveTo>
                  <a:pt x="0" y="0"/>
                </a:moveTo>
                <a:lnTo>
                  <a:pt x="391374" y="0"/>
                </a:lnTo>
                <a:lnTo>
                  <a:pt x="391374" y="370827"/>
                </a:lnTo>
                <a:lnTo>
                  <a:pt x="0" y="370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173896" y="2982345"/>
            <a:ext cx="391374" cy="370827"/>
          </a:xfrm>
          <a:custGeom>
            <a:avLst/>
            <a:gdLst/>
            <a:ahLst/>
            <a:cxnLst/>
            <a:rect r="r" b="b" t="t" l="l"/>
            <a:pathLst>
              <a:path h="370827" w="391374">
                <a:moveTo>
                  <a:pt x="0" y="0"/>
                </a:moveTo>
                <a:lnTo>
                  <a:pt x="391374" y="0"/>
                </a:lnTo>
                <a:lnTo>
                  <a:pt x="391374" y="370827"/>
                </a:lnTo>
                <a:lnTo>
                  <a:pt x="0" y="370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173896" y="3400249"/>
            <a:ext cx="391374" cy="370827"/>
          </a:xfrm>
          <a:custGeom>
            <a:avLst/>
            <a:gdLst/>
            <a:ahLst/>
            <a:cxnLst/>
            <a:rect r="r" b="b" t="t" l="l"/>
            <a:pathLst>
              <a:path h="370827" w="391374">
                <a:moveTo>
                  <a:pt x="0" y="0"/>
                </a:moveTo>
                <a:lnTo>
                  <a:pt x="391374" y="0"/>
                </a:lnTo>
                <a:lnTo>
                  <a:pt x="391374" y="370827"/>
                </a:lnTo>
                <a:lnTo>
                  <a:pt x="0" y="370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8565270" y="2076119"/>
            <a:ext cx="8605390" cy="3016519"/>
          </a:xfrm>
          <a:prstGeom prst="rect">
            <a:avLst/>
          </a:prstGeom>
        </p:spPr>
        <p:txBody>
          <a:bodyPr anchor="t" rtlCol="false" tIns="0" lIns="0" bIns="0" rIns="0">
            <a:spAutoFit/>
          </a:bodyPr>
          <a:lstStyle/>
          <a:p>
            <a:pPr algn="just">
              <a:lnSpc>
                <a:spcPts val="3479"/>
              </a:lnSpc>
            </a:pPr>
            <a:r>
              <a:rPr lang="en-US" sz="2174">
                <a:solidFill>
                  <a:srgbClr val="000000"/>
                </a:solidFill>
                <a:latin typeface="Arimo"/>
                <a:ea typeface="Arimo"/>
                <a:cs typeface="Arimo"/>
                <a:sym typeface="Arimo"/>
              </a:rPr>
              <a:t>H</a:t>
            </a:r>
            <a:r>
              <a:rPr lang="en-US" sz="2174">
                <a:solidFill>
                  <a:srgbClr val="000000"/>
                </a:solidFill>
                <a:latin typeface="Arimo"/>
                <a:ea typeface="Arimo"/>
                <a:cs typeface="Arimo"/>
                <a:sym typeface="Arimo"/>
              </a:rPr>
              <a:t>ương vị cam tự nhiên.</a:t>
            </a:r>
          </a:p>
          <a:p>
            <a:pPr algn="just">
              <a:lnSpc>
                <a:spcPts val="3479"/>
              </a:lnSpc>
            </a:pPr>
            <a:r>
              <a:rPr lang="en-US" sz="2174">
                <a:solidFill>
                  <a:srgbClr val="000000"/>
                </a:solidFill>
                <a:latin typeface="Arimo"/>
                <a:ea typeface="Arimo"/>
                <a:cs typeface="Arimo"/>
                <a:sym typeface="Arimo"/>
              </a:rPr>
              <a:t>Phục hồi nhanh chóng.</a:t>
            </a:r>
          </a:p>
          <a:p>
            <a:pPr algn="just">
              <a:lnSpc>
                <a:spcPts val="3479"/>
              </a:lnSpc>
            </a:pPr>
            <a:r>
              <a:rPr lang="en-US" sz="2174">
                <a:solidFill>
                  <a:srgbClr val="000000"/>
                </a:solidFill>
                <a:latin typeface="Arimo"/>
                <a:ea typeface="Arimo"/>
                <a:cs typeface="Arimo"/>
                <a:sym typeface="Arimo"/>
              </a:rPr>
              <a:t>Bổ sung nước và khoáng chất.</a:t>
            </a:r>
          </a:p>
          <a:p>
            <a:pPr algn="just">
              <a:lnSpc>
                <a:spcPts val="3479"/>
              </a:lnSpc>
            </a:pPr>
            <a:r>
              <a:rPr lang="en-US" sz="2174">
                <a:solidFill>
                  <a:srgbClr val="000000"/>
                </a:solidFill>
                <a:latin typeface="Arimo"/>
                <a:ea typeface="Arimo"/>
                <a:cs typeface="Arimo"/>
                <a:sym typeface="Arimo"/>
              </a:rPr>
              <a:t>Cung cấp dưỡng chất.</a:t>
            </a:r>
          </a:p>
          <a:p>
            <a:pPr algn="just">
              <a:lnSpc>
                <a:spcPts val="3479"/>
              </a:lnSpc>
            </a:pPr>
            <a:r>
              <a:rPr lang="en-US" sz="2174">
                <a:solidFill>
                  <a:srgbClr val="000000"/>
                </a:solidFill>
                <a:latin typeface="Arimo"/>
                <a:ea typeface="Arimo"/>
                <a:cs typeface="Arimo"/>
                <a:sym typeface="Arimo"/>
              </a:rPr>
              <a:t>Thích hợp cho người tập thể dục </a:t>
            </a:r>
          </a:p>
          <a:p>
            <a:pPr algn="just">
              <a:lnSpc>
                <a:spcPts val="3479"/>
              </a:lnSpc>
            </a:pPr>
            <a:r>
              <a:rPr lang="en-US" sz="2174">
                <a:solidFill>
                  <a:srgbClr val="000000"/>
                </a:solidFill>
                <a:latin typeface="Arimo"/>
                <a:ea typeface="Arimo"/>
                <a:cs typeface="Arimo"/>
                <a:sym typeface="Arimo"/>
              </a:rPr>
              <a:t>Người đổ mồ hôi khi tập thể dục </a:t>
            </a:r>
          </a:p>
          <a:p>
            <a:pPr algn="just">
              <a:lnSpc>
                <a:spcPts val="3479"/>
              </a:lnSpc>
            </a:pPr>
            <a:r>
              <a:rPr lang="en-US" sz="2174">
                <a:solidFill>
                  <a:srgbClr val="000000"/>
                </a:solidFill>
                <a:latin typeface="Arimo"/>
                <a:ea typeface="Arimo"/>
                <a:cs typeface="Arimo"/>
                <a:sym typeface="Arimo"/>
              </a:rPr>
              <a:t>Người muốn có đồ uống mát và có thể uống trong mọi hoạt động.</a:t>
            </a:r>
          </a:p>
        </p:txBody>
      </p:sp>
      <p:grpSp>
        <p:nvGrpSpPr>
          <p:cNvPr name="Group 7" id="7"/>
          <p:cNvGrpSpPr/>
          <p:nvPr/>
        </p:nvGrpSpPr>
        <p:grpSpPr>
          <a:xfrm rot="0">
            <a:off x="0" y="911587"/>
            <a:ext cx="7688624" cy="7680479"/>
            <a:chOff x="0" y="0"/>
            <a:chExt cx="10251498" cy="10240638"/>
          </a:xfrm>
        </p:grpSpPr>
        <p:sp>
          <p:nvSpPr>
            <p:cNvPr name="Freeform 8" id="8"/>
            <p:cNvSpPr/>
            <p:nvPr/>
          </p:nvSpPr>
          <p:spPr>
            <a:xfrm flipH="false" flipV="false" rot="0">
              <a:off x="0" y="0"/>
              <a:ext cx="10251498" cy="10240638"/>
            </a:xfrm>
            <a:custGeom>
              <a:avLst/>
              <a:gdLst/>
              <a:ahLst/>
              <a:cxnLst/>
              <a:rect r="r" b="b" t="t" l="l"/>
              <a:pathLst>
                <a:path h="10240638" w="10251498">
                  <a:moveTo>
                    <a:pt x="0" y="0"/>
                  </a:moveTo>
                  <a:lnTo>
                    <a:pt x="10251498" y="0"/>
                  </a:lnTo>
                  <a:lnTo>
                    <a:pt x="10251498" y="10240638"/>
                  </a:lnTo>
                  <a:lnTo>
                    <a:pt x="0" y="10240638"/>
                  </a:lnTo>
                  <a:lnTo>
                    <a:pt x="0" y="0"/>
                  </a:lnTo>
                  <a:close/>
                </a:path>
              </a:pathLst>
            </a:custGeom>
            <a:blipFill>
              <a:blip r:embed="rId4"/>
              <a:stretch>
                <a:fillRect l="0" t="0" r="0" b="0"/>
              </a:stretch>
            </a:blipFill>
          </p:spPr>
        </p:sp>
        <p:sp>
          <p:nvSpPr>
            <p:cNvPr name="Freeform 9" id="9"/>
            <p:cNvSpPr/>
            <p:nvPr/>
          </p:nvSpPr>
          <p:spPr>
            <a:xfrm flipH="false" flipV="false" rot="0">
              <a:off x="7096327" y="6369902"/>
              <a:ext cx="2866948" cy="2854800"/>
            </a:xfrm>
            <a:custGeom>
              <a:avLst/>
              <a:gdLst/>
              <a:ahLst/>
              <a:cxnLst/>
              <a:rect r="r" b="b" t="t" l="l"/>
              <a:pathLst>
                <a:path h="2854800" w="2866948">
                  <a:moveTo>
                    <a:pt x="0" y="0"/>
                  </a:moveTo>
                  <a:lnTo>
                    <a:pt x="2866948" y="0"/>
                  </a:lnTo>
                  <a:lnTo>
                    <a:pt x="2866948" y="2854800"/>
                  </a:lnTo>
                  <a:lnTo>
                    <a:pt x="0" y="2854800"/>
                  </a:lnTo>
                  <a:lnTo>
                    <a:pt x="0" y="0"/>
                  </a:lnTo>
                  <a:close/>
                </a:path>
              </a:pathLst>
            </a:custGeom>
            <a:blipFill>
              <a:blip r:embed="rId5"/>
              <a:stretch>
                <a:fillRect l="0" t="0" r="0" b="0"/>
              </a:stretch>
            </a:blipFill>
          </p:spPr>
        </p:sp>
      </p:grpSp>
      <p:sp>
        <p:nvSpPr>
          <p:cNvPr name="TextBox 10" id="10"/>
          <p:cNvSpPr txBox="true"/>
          <p:nvPr/>
        </p:nvSpPr>
        <p:spPr>
          <a:xfrm rot="0">
            <a:off x="8173896" y="844912"/>
            <a:ext cx="8779811" cy="975570"/>
          </a:xfrm>
          <a:prstGeom prst="rect">
            <a:avLst/>
          </a:prstGeom>
        </p:spPr>
        <p:txBody>
          <a:bodyPr anchor="t" rtlCol="false" tIns="0" lIns="0" bIns="0" rIns="0">
            <a:spAutoFit/>
          </a:bodyPr>
          <a:lstStyle/>
          <a:p>
            <a:pPr algn="ctr">
              <a:lnSpc>
                <a:spcPts val="3874"/>
              </a:lnSpc>
            </a:pPr>
            <a:r>
              <a:rPr lang="en-US" sz="2767">
                <a:solidFill>
                  <a:srgbClr val="D54B1A"/>
                </a:solidFill>
                <a:latin typeface="Arimo Bold"/>
                <a:ea typeface="Arimo Bold"/>
                <a:cs typeface="Arimo Bold"/>
                <a:sym typeface="Arimo Bold"/>
              </a:rPr>
              <a:t>BỘT HÒA TAN ROYAL-D BỔ SUNG VITAMIN, KHOÁNG CHẤT VỊ CAM TỰ NHIÊN</a:t>
            </a:r>
          </a:p>
        </p:txBody>
      </p:sp>
      <p:sp>
        <p:nvSpPr>
          <p:cNvPr name="TextBox 11" id="11"/>
          <p:cNvSpPr txBox="true"/>
          <p:nvPr/>
        </p:nvSpPr>
        <p:spPr>
          <a:xfrm rot="0">
            <a:off x="8257127" y="5600942"/>
            <a:ext cx="8145892" cy="3476176"/>
          </a:xfrm>
          <a:prstGeom prst="rect">
            <a:avLst/>
          </a:prstGeom>
        </p:spPr>
        <p:txBody>
          <a:bodyPr anchor="t" rtlCol="false" tIns="0" lIns="0" bIns="0" rIns="0">
            <a:spAutoFit/>
          </a:bodyPr>
          <a:lstStyle/>
          <a:p>
            <a:pPr algn="l">
              <a:lnSpc>
                <a:spcPts val="3044"/>
              </a:lnSpc>
            </a:pPr>
            <a:r>
              <a:rPr lang="en-US" sz="2174">
                <a:solidFill>
                  <a:srgbClr val="070706"/>
                </a:solidFill>
                <a:latin typeface="Arimo Bold"/>
                <a:ea typeface="Arimo Bold"/>
                <a:cs typeface="Arimo Bold"/>
                <a:sym typeface="Arimo Bold"/>
              </a:rPr>
              <a:t>Thành phần:</a:t>
            </a:r>
          </a:p>
          <a:p>
            <a:pPr algn="l" marL="469515" indent="-234757" lvl="1">
              <a:lnSpc>
                <a:spcPts val="3044"/>
              </a:lnSpc>
              <a:buFont typeface="Arial"/>
              <a:buChar char="•"/>
            </a:pPr>
            <a:r>
              <a:rPr lang="en-US" sz="2174">
                <a:solidFill>
                  <a:srgbClr val="070706"/>
                </a:solidFill>
                <a:latin typeface="Arimo"/>
                <a:ea typeface="Arimo"/>
                <a:cs typeface="Arimo"/>
                <a:sym typeface="Arimo"/>
              </a:rPr>
              <a:t>Glucose – Được tiêu hóa và chuyển hóa thành năng lượng nhanh chóng. </a:t>
            </a:r>
          </a:p>
          <a:p>
            <a:pPr algn="l" marL="469515" indent="-234757" lvl="1">
              <a:lnSpc>
                <a:spcPts val="3044"/>
              </a:lnSpc>
              <a:buFont typeface="Arial"/>
              <a:buChar char="•"/>
            </a:pPr>
            <a:r>
              <a:rPr lang="en-US" sz="2174">
                <a:solidFill>
                  <a:srgbClr val="070706"/>
                </a:solidFill>
                <a:latin typeface="Arimo"/>
                <a:ea typeface="Arimo"/>
                <a:cs typeface="Arimo"/>
                <a:sym typeface="Arimo"/>
              </a:rPr>
              <a:t>Kali – Điều hòa hệ thần kinh và cơ bắp. Duy trì nhịp tim đều đặn. </a:t>
            </a:r>
          </a:p>
          <a:p>
            <a:pPr algn="l" marL="469515" indent="-234757" lvl="1">
              <a:lnSpc>
                <a:spcPts val="3044"/>
              </a:lnSpc>
              <a:buFont typeface="Arial"/>
              <a:buChar char="•"/>
            </a:pPr>
            <a:r>
              <a:rPr lang="en-US" sz="2174">
                <a:solidFill>
                  <a:srgbClr val="070706"/>
                </a:solidFill>
                <a:latin typeface="Arimo"/>
                <a:ea typeface="Arimo"/>
                <a:cs typeface="Arimo"/>
                <a:sym typeface="Arimo"/>
              </a:rPr>
              <a:t>Natri - Cân bằng tình trạng chất lỏng và axit-bazơ trong cơ thể chúng ta. </a:t>
            </a:r>
          </a:p>
          <a:p>
            <a:pPr algn="l" marL="469515" indent="-234757" lvl="1">
              <a:lnSpc>
                <a:spcPts val="3044"/>
              </a:lnSpc>
              <a:buFont typeface="Arial"/>
              <a:buChar char="•"/>
            </a:pPr>
            <a:r>
              <a:rPr lang="en-US" sz="2174">
                <a:solidFill>
                  <a:srgbClr val="070706"/>
                </a:solidFill>
                <a:latin typeface="Arimo"/>
                <a:ea typeface="Arimo"/>
                <a:cs typeface="Arimo"/>
                <a:sym typeface="Arimo"/>
              </a:rPr>
              <a:t>Phức hợp vitamin B – Cần thiết cho hệ thần kinh. </a:t>
            </a:r>
          </a:p>
          <a:p>
            <a:pPr algn="l" marL="469515" indent="-234757" lvl="1">
              <a:lnSpc>
                <a:spcPts val="3044"/>
              </a:lnSpc>
              <a:buFont typeface="Arial"/>
              <a:buChar char="•"/>
            </a:pPr>
            <a:r>
              <a:rPr lang="en-US" sz="2174">
                <a:solidFill>
                  <a:srgbClr val="070706"/>
                </a:solidFill>
                <a:latin typeface="Arimo"/>
                <a:ea typeface="Arimo"/>
                <a:cs typeface="Arimo"/>
                <a:sym typeface="Arimo"/>
              </a:rPr>
              <a:t>Vitamin C – Tăng cường hệ miễn dịch, Chống oxy hóa.</a:t>
            </a:r>
          </a:p>
        </p:txBody>
      </p:sp>
      <p:sp>
        <p:nvSpPr>
          <p:cNvPr name="Freeform 12" id="12"/>
          <p:cNvSpPr/>
          <p:nvPr/>
        </p:nvSpPr>
        <p:spPr>
          <a:xfrm flipH="false" flipV="false" rot="0">
            <a:off x="8173896" y="3818152"/>
            <a:ext cx="391374" cy="370827"/>
          </a:xfrm>
          <a:custGeom>
            <a:avLst/>
            <a:gdLst/>
            <a:ahLst/>
            <a:cxnLst/>
            <a:rect r="r" b="b" t="t" l="l"/>
            <a:pathLst>
              <a:path h="370827" w="391374">
                <a:moveTo>
                  <a:pt x="0" y="0"/>
                </a:moveTo>
                <a:lnTo>
                  <a:pt x="391374" y="0"/>
                </a:lnTo>
                <a:lnTo>
                  <a:pt x="391374" y="370828"/>
                </a:lnTo>
                <a:lnTo>
                  <a:pt x="0" y="3708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3" id="13"/>
          <p:cNvSpPr/>
          <p:nvPr/>
        </p:nvSpPr>
        <p:spPr>
          <a:xfrm flipH="false" flipV="false" rot="0">
            <a:off x="8173896" y="4269982"/>
            <a:ext cx="391374" cy="370827"/>
          </a:xfrm>
          <a:custGeom>
            <a:avLst/>
            <a:gdLst/>
            <a:ahLst/>
            <a:cxnLst/>
            <a:rect r="r" b="b" t="t" l="l"/>
            <a:pathLst>
              <a:path h="370827" w="391374">
                <a:moveTo>
                  <a:pt x="0" y="0"/>
                </a:moveTo>
                <a:lnTo>
                  <a:pt x="391374" y="0"/>
                </a:lnTo>
                <a:lnTo>
                  <a:pt x="391374" y="370827"/>
                </a:lnTo>
                <a:lnTo>
                  <a:pt x="0" y="370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8173896" y="4721811"/>
            <a:ext cx="391374" cy="370827"/>
          </a:xfrm>
          <a:custGeom>
            <a:avLst/>
            <a:gdLst/>
            <a:ahLst/>
            <a:cxnLst/>
            <a:rect r="r" b="b" t="t" l="l"/>
            <a:pathLst>
              <a:path h="370827" w="391374">
                <a:moveTo>
                  <a:pt x="0" y="0"/>
                </a:moveTo>
                <a:lnTo>
                  <a:pt x="391374" y="0"/>
                </a:lnTo>
                <a:lnTo>
                  <a:pt x="391374" y="370827"/>
                </a:lnTo>
                <a:lnTo>
                  <a:pt x="0" y="3708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15" id="15"/>
          <p:cNvGrpSpPr/>
          <p:nvPr/>
        </p:nvGrpSpPr>
        <p:grpSpPr>
          <a:xfrm rot="0">
            <a:off x="-425996" y="9083378"/>
            <a:ext cx="5312909" cy="2407245"/>
            <a:chOff x="0" y="0"/>
            <a:chExt cx="7083878" cy="3209660"/>
          </a:xfrm>
        </p:grpSpPr>
        <p:sp>
          <p:nvSpPr>
            <p:cNvPr name="Freeform 16" id="16"/>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8"/>
              <a:stretch>
                <a:fillRect l="0" t="0" r="0" b="0"/>
              </a:stretch>
            </a:blipFill>
          </p:spPr>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825403" y="2022185"/>
            <a:ext cx="387484" cy="367141"/>
          </a:xfrm>
          <a:custGeom>
            <a:avLst/>
            <a:gdLst/>
            <a:ahLst/>
            <a:cxnLst/>
            <a:rect r="r" b="b" t="t" l="l"/>
            <a:pathLst>
              <a:path h="367141" w="387484">
                <a:moveTo>
                  <a:pt x="0" y="0"/>
                </a:moveTo>
                <a:lnTo>
                  <a:pt x="387484" y="0"/>
                </a:lnTo>
                <a:lnTo>
                  <a:pt x="387484" y="367142"/>
                </a:lnTo>
                <a:lnTo>
                  <a:pt x="0" y="36714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7825403" y="2415700"/>
            <a:ext cx="387484" cy="367141"/>
          </a:xfrm>
          <a:custGeom>
            <a:avLst/>
            <a:gdLst/>
            <a:ahLst/>
            <a:cxnLst/>
            <a:rect r="r" b="b" t="t" l="l"/>
            <a:pathLst>
              <a:path h="367141" w="387484">
                <a:moveTo>
                  <a:pt x="0" y="0"/>
                </a:moveTo>
                <a:lnTo>
                  <a:pt x="387484" y="0"/>
                </a:lnTo>
                <a:lnTo>
                  <a:pt x="387484" y="367141"/>
                </a:lnTo>
                <a:lnTo>
                  <a:pt x="0" y="36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7825403" y="2825100"/>
            <a:ext cx="387484" cy="367141"/>
          </a:xfrm>
          <a:custGeom>
            <a:avLst/>
            <a:gdLst/>
            <a:ahLst/>
            <a:cxnLst/>
            <a:rect r="r" b="b" t="t" l="l"/>
            <a:pathLst>
              <a:path h="367141" w="387484">
                <a:moveTo>
                  <a:pt x="0" y="0"/>
                </a:moveTo>
                <a:lnTo>
                  <a:pt x="387484" y="0"/>
                </a:lnTo>
                <a:lnTo>
                  <a:pt x="387484" y="367141"/>
                </a:lnTo>
                <a:lnTo>
                  <a:pt x="0" y="36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7825403" y="3238850"/>
            <a:ext cx="387484" cy="367141"/>
          </a:xfrm>
          <a:custGeom>
            <a:avLst/>
            <a:gdLst/>
            <a:ahLst/>
            <a:cxnLst/>
            <a:rect r="r" b="b" t="t" l="l"/>
            <a:pathLst>
              <a:path h="367141" w="387484">
                <a:moveTo>
                  <a:pt x="0" y="0"/>
                </a:moveTo>
                <a:lnTo>
                  <a:pt x="387484" y="0"/>
                </a:lnTo>
                <a:lnTo>
                  <a:pt x="387484" y="367141"/>
                </a:lnTo>
                <a:lnTo>
                  <a:pt x="0" y="36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7825403" y="3652600"/>
            <a:ext cx="387484" cy="367141"/>
          </a:xfrm>
          <a:custGeom>
            <a:avLst/>
            <a:gdLst/>
            <a:ahLst/>
            <a:cxnLst/>
            <a:rect r="r" b="b" t="t" l="l"/>
            <a:pathLst>
              <a:path h="367141" w="387484">
                <a:moveTo>
                  <a:pt x="0" y="0"/>
                </a:moveTo>
                <a:lnTo>
                  <a:pt x="387484" y="0"/>
                </a:lnTo>
                <a:lnTo>
                  <a:pt x="387484" y="367141"/>
                </a:lnTo>
                <a:lnTo>
                  <a:pt x="0" y="36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7825403" y="4066350"/>
            <a:ext cx="387484" cy="367141"/>
          </a:xfrm>
          <a:custGeom>
            <a:avLst/>
            <a:gdLst/>
            <a:ahLst/>
            <a:cxnLst/>
            <a:rect r="r" b="b" t="t" l="l"/>
            <a:pathLst>
              <a:path h="367141" w="387484">
                <a:moveTo>
                  <a:pt x="0" y="0"/>
                </a:moveTo>
                <a:lnTo>
                  <a:pt x="387484" y="0"/>
                </a:lnTo>
                <a:lnTo>
                  <a:pt x="387484" y="367141"/>
                </a:lnTo>
                <a:lnTo>
                  <a:pt x="0" y="36714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384961" y="1608507"/>
            <a:ext cx="5964407" cy="6594274"/>
          </a:xfrm>
          <a:custGeom>
            <a:avLst/>
            <a:gdLst/>
            <a:ahLst/>
            <a:cxnLst/>
            <a:rect r="r" b="b" t="t" l="l"/>
            <a:pathLst>
              <a:path h="6594274" w="5964407">
                <a:moveTo>
                  <a:pt x="0" y="0"/>
                </a:moveTo>
                <a:lnTo>
                  <a:pt x="5964407" y="0"/>
                </a:lnTo>
                <a:lnTo>
                  <a:pt x="5964407" y="6594274"/>
                </a:lnTo>
                <a:lnTo>
                  <a:pt x="0" y="6594274"/>
                </a:lnTo>
                <a:lnTo>
                  <a:pt x="0" y="0"/>
                </a:lnTo>
                <a:close/>
              </a:path>
            </a:pathLst>
          </a:custGeom>
          <a:blipFill>
            <a:blip r:embed="rId4"/>
            <a:stretch>
              <a:fillRect l="-22211" t="-17553" r="-21859" b="-12755"/>
            </a:stretch>
          </a:blipFill>
        </p:spPr>
      </p:sp>
      <p:sp>
        <p:nvSpPr>
          <p:cNvPr name="Freeform 9" id="9"/>
          <p:cNvSpPr/>
          <p:nvPr/>
        </p:nvSpPr>
        <p:spPr>
          <a:xfrm flipH="false" flipV="false" rot="-5400000">
            <a:off x="3513491" y="5690133"/>
            <a:ext cx="5474061" cy="1515799"/>
          </a:xfrm>
          <a:custGeom>
            <a:avLst/>
            <a:gdLst/>
            <a:ahLst/>
            <a:cxnLst/>
            <a:rect r="r" b="b" t="t" l="l"/>
            <a:pathLst>
              <a:path h="1515799" w="5474061">
                <a:moveTo>
                  <a:pt x="0" y="0"/>
                </a:moveTo>
                <a:lnTo>
                  <a:pt x="5474061" y="0"/>
                </a:lnTo>
                <a:lnTo>
                  <a:pt x="5474061" y="1515800"/>
                </a:lnTo>
                <a:lnTo>
                  <a:pt x="0" y="1515800"/>
                </a:lnTo>
                <a:lnTo>
                  <a:pt x="0" y="0"/>
                </a:lnTo>
                <a:close/>
              </a:path>
            </a:pathLst>
          </a:custGeom>
          <a:blipFill>
            <a:blip r:embed="rId5"/>
            <a:stretch>
              <a:fillRect l="0" t="0" r="0" b="0"/>
            </a:stretch>
          </a:blipFill>
        </p:spPr>
      </p:sp>
      <p:sp>
        <p:nvSpPr>
          <p:cNvPr name="TextBox 10" id="10"/>
          <p:cNvSpPr txBox="true"/>
          <p:nvPr/>
        </p:nvSpPr>
        <p:spPr>
          <a:xfrm rot="0">
            <a:off x="8403583" y="1640211"/>
            <a:ext cx="8519854" cy="2558681"/>
          </a:xfrm>
          <a:prstGeom prst="rect">
            <a:avLst/>
          </a:prstGeom>
        </p:spPr>
        <p:txBody>
          <a:bodyPr anchor="t" rtlCol="false" tIns="0" lIns="0" bIns="0" rIns="0">
            <a:spAutoFit/>
          </a:bodyPr>
          <a:lstStyle/>
          <a:p>
            <a:pPr algn="just">
              <a:lnSpc>
                <a:spcPts val="3444"/>
              </a:lnSpc>
            </a:pPr>
            <a:r>
              <a:rPr lang="en-US" sz="2153">
                <a:solidFill>
                  <a:srgbClr val="000000"/>
                </a:solidFill>
                <a:latin typeface="Arimo"/>
                <a:ea typeface="Arimo"/>
                <a:cs typeface="Arimo"/>
                <a:sym typeface="Arimo"/>
              </a:rPr>
              <a:t>Giúp xương chắc khỏe trong quá trình vận động</a:t>
            </a:r>
          </a:p>
          <a:p>
            <a:pPr algn="just">
              <a:lnSpc>
                <a:spcPts val="3444"/>
              </a:lnSpc>
            </a:pPr>
            <a:r>
              <a:rPr lang="en-US" sz="2153">
                <a:solidFill>
                  <a:srgbClr val="000000"/>
                </a:solidFill>
                <a:latin typeface="Arimo"/>
                <a:ea typeface="Arimo"/>
                <a:cs typeface="Arimo"/>
                <a:sym typeface="Arimo"/>
              </a:rPr>
              <a:t>Hỗ trợ hệ thần kinh và cơ bắp.</a:t>
            </a:r>
          </a:p>
          <a:p>
            <a:pPr algn="just">
              <a:lnSpc>
                <a:spcPts val="3444"/>
              </a:lnSpc>
            </a:pPr>
            <a:r>
              <a:rPr lang="en-US" sz="2153">
                <a:solidFill>
                  <a:srgbClr val="000000"/>
                </a:solidFill>
                <a:latin typeface="Arimo"/>
                <a:ea typeface="Arimo"/>
                <a:cs typeface="Arimo"/>
                <a:sym typeface="Arimo"/>
              </a:rPr>
              <a:t>Năng lượng từ carbohydrate, protein và chất béo.</a:t>
            </a:r>
          </a:p>
          <a:p>
            <a:pPr algn="just">
              <a:lnSpc>
                <a:spcPts val="3444"/>
              </a:lnSpc>
            </a:pPr>
            <a:r>
              <a:rPr lang="en-US" sz="2153">
                <a:solidFill>
                  <a:srgbClr val="000000"/>
                </a:solidFill>
                <a:latin typeface="Arimo"/>
                <a:ea typeface="Arimo"/>
                <a:cs typeface="Arimo"/>
                <a:sym typeface="Arimo"/>
              </a:rPr>
              <a:t>Bồi bổ hệ thần kinh</a:t>
            </a:r>
          </a:p>
          <a:p>
            <a:pPr algn="just">
              <a:lnSpc>
                <a:spcPts val="3444"/>
              </a:lnSpc>
            </a:pPr>
            <a:r>
              <a:rPr lang="en-US" sz="2153">
                <a:solidFill>
                  <a:srgbClr val="000000"/>
                </a:solidFill>
                <a:latin typeface="Arimo"/>
                <a:ea typeface="Arimo"/>
                <a:cs typeface="Arimo"/>
                <a:sym typeface="Arimo"/>
              </a:rPr>
              <a:t>Hỗ trợ hoạt động của hệ thần kinh và não</a:t>
            </a:r>
          </a:p>
          <a:p>
            <a:pPr algn="just">
              <a:lnSpc>
                <a:spcPts val="3444"/>
              </a:lnSpc>
            </a:pPr>
            <a:r>
              <a:rPr lang="en-US" sz="2153">
                <a:solidFill>
                  <a:srgbClr val="000000"/>
                </a:solidFill>
                <a:latin typeface="Arimo"/>
                <a:ea typeface="Arimo"/>
                <a:cs typeface="Arimo"/>
                <a:sym typeface="Arimo"/>
              </a:rPr>
              <a:t>Tăng cường hệ thống miễn dịch và chống oxy hóa</a:t>
            </a:r>
          </a:p>
        </p:txBody>
      </p:sp>
      <p:sp>
        <p:nvSpPr>
          <p:cNvPr name="TextBox 11" id="11"/>
          <p:cNvSpPr txBox="true"/>
          <p:nvPr/>
        </p:nvSpPr>
        <p:spPr>
          <a:xfrm rot="0">
            <a:off x="8016099" y="930034"/>
            <a:ext cx="8692541" cy="491329"/>
          </a:xfrm>
          <a:prstGeom prst="rect">
            <a:avLst/>
          </a:prstGeom>
        </p:spPr>
        <p:txBody>
          <a:bodyPr anchor="t" rtlCol="false" tIns="0" lIns="0" bIns="0" rIns="0">
            <a:spAutoFit/>
          </a:bodyPr>
          <a:lstStyle/>
          <a:p>
            <a:pPr algn="ctr">
              <a:lnSpc>
                <a:spcPts val="3836"/>
              </a:lnSpc>
            </a:pPr>
            <a:r>
              <a:rPr lang="en-US" sz="2740">
                <a:solidFill>
                  <a:srgbClr val="D54B1A"/>
                </a:solidFill>
                <a:latin typeface="Arimo Bold"/>
                <a:ea typeface="Arimo Bold"/>
                <a:cs typeface="Arimo Bold"/>
                <a:sym typeface="Arimo Bold"/>
              </a:rPr>
              <a:t>BỘT HÒA TAN CALCI-D HƯƠNG CAM TỰ NHIÊN</a:t>
            </a:r>
          </a:p>
        </p:txBody>
      </p:sp>
      <p:sp>
        <p:nvSpPr>
          <p:cNvPr name="TextBox 12" id="12"/>
          <p:cNvSpPr txBox="true"/>
          <p:nvPr/>
        </p:nvSpPr>
        <p:spPr>
          <a:xfrm rot="0">
            <a:off x="8016099" y="4607650"/>
            <a:ext cx="8064924" cy="3824384"/>
          </a:xfrm>
          <a:prstGeom prst="rect">
            <a:avLst/>
          </a:prstGeom>
        </p:spPr>
        <p:txBody>
          <a:bodyPr anchor="t" rtlCol="false" tIns="0" lIns="0" bIns="0" rIns="0">
            <a:spAutoFit/>
          </a:bodyPr>
          <a:lstStyle/>
          <a:p>
            <a:pPr algn="l">
              <a:lnSpc>
                <a:spcPts val="3014"/>
              </a:lnSpc>
            </a:pPr>
            <a:r>
              <a:rPr lang="en-US" sz="2153">
                <a:solidFill>
                  <a:srgbClr val="070706"/>
                </a:solidFill>
                <a:latin typeface="Arimo Bold"/>
                <a:ea typeface="Arimo Bold"/>
                <a:cs typeface="Arimo Bold"/>
                <a:sym typeface="Arimo Bold"/>
              </a:rPr>
              <a:t>Thành phần:</a:t>
            </a:r>
          </a:p>
          <a:p>
            <a:pPr algn="l" marL="464848" indent="-232424" lvl="1">
              <a:lnSpc>
                <a:spcPts val="3014"/>
              </a:lnSpc>
              <a:buFont typeface="Arial"/>
              <a:buChar char="•"/>
            </a:pPr>
            <a:r>
              <a:rPr lang="en-US" sz="2153">
                <a:solidFill>
                  <a:srgbClr val="070706"/>
                </a:solidFill>
                <a:latin typeface="Arimo"/>
                <a:ea typeface="Arimo"/>
                <a:cs typeface="Arimo"/>
                <a:sym typeface="Arimo"/>
              </a:rPr>
              <a:t>Đường 76,3%, </a:t>
            </a:r>
          </a:p>
          <a:p>
            <a:pPr algn="l" marL="464848" indent="-232424" lvl="1">
              <a:lnSpc>
                <a:spcPts val="3014"/>
              </a:lnSpc>
              <a:buFont typeface="Arial"/>
              <a:buChar char="•"/>
            </a:pPr>
            <a:r>
              <a:rPr lang="en-US" sz="2153">
                <a:solidFill>
                  <a:srgbClr val="070706"/>
                </a:solidFill>
                <a:latin typeface="Arimo"/>
                <a:ea typeface="Arimo"/>
                <a:cs typeface="Arimo"/>
                <a:sym typeface="Arimo"/>
              </a:rPr>
              <a:t>C</a:t>
            </a:r>
            <a:r>
              <a:rPr lang="en-US" sz="2153">
                <a:solidFill>
                  <a:srgbClr val="070706"/>
                </a:solidFill>
                <a:latin typeface="Arimo"/>
                <a:ea typeface="Arimo"/>
                <a:cs typeface="Arimo"/>
                <a:sym typeface="Arimo"/>
              </a:rPr>
              <a:t>alci lactat 8,5%, </a:t>
            </a:r>
          </a:p>
          <a:p>
            <a:pPr algn="l" marL="464848" indent="-232424" lvl="1">
              <a:lnSpc>
                <a:spcPts val="3014"/>
              </a:lnSpc>
              <a:buFont typeface="Arial"/>
              <a:buChar char="•"/>
            </a:pPr>
            <a:r>
              <a:rPr lang="en-US" sz="2153">
                <a:solidFill>
                  <a:srgbClr val="070706"/>
                </a:solidFill>
                <a:latin typeface="Arimo"/>
                <a:ea typeface="Arimo"/>
                <a:cs typeface="Arimo"/>
                <a:sym typeface="Arimo"/>
              </a:rPr>
              <a:t>C</a:t>
            </a:r>
            <a:r>
              <a:rPr lang="en-US" sz="2153">
                <a:solidFill>
                  <a:srgbClr val="070706"/>
                </a:solidFill>
                <a:latin typeface="Arimo"/>
                <a:ea typeface="Arimo"/>
                <a:cs typeface="Arimo"/>
                <a:sym typeface="Arimo"/>
              </a:rPr>
              <a:t>alci gluconat 7,9%, </a:t>
            </a:r>
          </a:p>
          <a:p>
            <a:pPr algn="l" marL="464848" indent="-232424" lvl="1">
              <a:lnSpc>
                <a:spcPts val="3014"/>
              </a:lnSpc>
              <a:buFont typeface="Arial"/>
              <a:buChar char="•"/>
            </a:pPr>
            <a:r>
              <a:rPr lang="en-US" sz="2153">
                <a:solidFill>
                  <a:srgbClr val="070706"/>
                </a:solidFill>
                <a:latin typeface="Arimo"/>
                <a:ea typeface="Arimo"/>
                <a:cs typeface="Arimo"/>
                <a:sym typeface="Arimo"/>
              </a:rPr>
              <a:t>H</a:t>
            </a:r>
            <a:r>
              <a:rPr lang="en-US" sz="2153">
                <a:solidFill>
                  <a:srgbClr val="070706"/>
                </a:solidFill>
                <a:latin typeface="Arimo"/>
                <a:ea typeface="Arimo"/>
                <a:cs typeface="Arimo"/>
                <a:sym typeface="Arimo"/>
              </a:rPr>
              <a:t>ương liệu tự nhiên (hương cam),</a:t>
            </a:r>
          </a:p>
          <a:p>
            <a:pPr algn="l" marL="464848" indent="-232424" lvl="1">
              <a:lnSpc>
                <a:spcPts val="3014"/>
              </a:lnSpc>
              <a:buFont typeface="Arial"/>
              <a:buChar char="•"/>
            </a:pPr>
            <a:r>
              <a:rPr lang="en-US" sz="2153">
                <a:solidFill>
                  <a:srgbClr val="070706"/>
                </a:solidFill>
                <a:latin typeface="Arimo"/>
                <a:ea typeface="Arimo"/>
                <a:cs typeface="Arimo"/>
                <a:sym typeface="Arimo"/>
              </a:rPr>
              <a:t>V</a:t>
            </a:r>
            <a:r>
              <a:rPr lang="en-US" sz="2153">
                <a:solidFill>
                  <a:srgbClr val="070706"/>
                </a:solidFill>
                <a:latin typeface="Arimo"/>
                <a:ea typeface="Arimo"/>
                <a:cs typeface="Arimo"/>
                <a:sym typeface="Arimo"/>
              </a:rPr>
              <a:t>itamin C (acid L-ascorbic) 0,515%,</a:t>
            </a:r>
          </a:p>
          <a:p>
            <a:pPr algn="l" marL="464848" indent="-232424" lvl="1">
              <a:lnSpc>
                <a:spcPts val="3014"/>
              </a:lnSpc>
              <a:buFont typeface="Arial"/>
              <a:buChar char="•"/>
            </a:pPr>
            <a:r>
              <a:rPr lang="en-US" sz="2153">
                <a:solidFill>
                  <a:srgbClr val="070706"/>
                </a:solidFill>
                <a:latin typeface="Arimo"/>
                <a:ea typeface="Arimo"/>
                <a:cs typeface="Arimo"/>
                <a:sym typeface="Arimo"/>
              </a:rPr>
              <a:t>H</a:t>
            </a:r>
            <a:r>
              <a:rPr lang="en-US" sz="2153">
                <a:solidFill>
                  <a:srgbClr val="070706"/>
                </a:solidFill>
                <a:latin typeface="Arimo"/>
                <a:ea typeface="Arimo"/>
                <a:cs typeface="Arimo"/>
                <a:sym typeface="Arimo"/>
              </a:rPr>
              <a:t>ỗn hợp vitamin B (vitamin B6 0,003%, Vitamin B1 0,002%, vitamin B2 0,002%, vitamin B12 0,000003%)</a:t>
            </a:r>
          </a:p>
          <a:p>
            <a:pPr algn="l">
              <a:lnSpc>
                <a:spcPts val="3014"/>
              </a:lnSpc>
            </a:pPr>
          </a:p>
          <a:p>
            <a:pPr algn="l">
              <a:lnSpc>
                <a:spcPts val="3014"/>
              </a:lnSpc>
            </a:pPr>
            <a:r>
              <a:rPr lang="en-US" sz="2153">
                <a:solidFill>
                  <a:srgbClr val="070706"/>
                </a:solidFill>
                <a:latin typeface="Arimo Bold"/>
                <a:ea typeface="Arimo Bold"/>
                <a:cs typeface="Arimo Bold"/>
                <a:sym typeface="Arimo Bold"/>
              </a:rPr>
              <a:t>Thời hạn sử dụng:</a:t>
            </a:r>
            <a:r>
              <a:rPr lang="en-US" sz="2153">
                <a:solidFill>
                  <a:srgbClr val="070706"/>
                </a:solidFill>
                <a:latin typeface="Arimo"/>
                <a:ea typeface="Arimo"/>
                <a:cs typeface="Arimo"/>
                <a:sym typeface="Arimo"/>
              </a:rPr>
              <a:t> 3 năm kể từ NSX</a:t>
            </a:r>
          </a:p>
        </p:txBody>
      </p:sp>
      <p:grpSp>
        <p:nvGrpSpPr>
          <p:cNvPr name="Group 13" id="13"/>
          <p:cNvGrpSpPr/>
          <p:nvPr/>
        </p:nvGrpSpPr>
        <p:grpSpPr>
          <a:xfrm rot="0">
            <a:off x="-425996" y="9083378"/>
            <a:ext cx="5312909" cy="2407245"/>
            <a:chOff x="0" y="0"/>
            <a:chExt cx="7083878" cy="3209660"/>
          </a:xfrm>
        </p:grpSpPr>
        <p:sp>
          <p:nvSpPr>
            <p:cNvPr name="Freeform 14" id="14"/>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8"/>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46763" y="569953"/>
            <a:ext cx="8147459" cy="8096538"/>
          </a:xfrm>
          <a:custGeom>
            <a:avLst/>
            <a:gdLst/>
            <a:ahLst/>
            <a:cxnLst/>
            <a:rect r="r" b="b" t="t" l="l"/>
            <a:pathLst>
              <a:path h="8096538" w="8147459">
                <a:moveTo>
                  <a:pt x="0" y="0"/>
                </a:moveTo>
                <a:lnTo>
                  <a:pt x="8147459" y="0"/>
                </a:lnTo>
                <a:lnTo>
                  <a:pt x="8147459" y="8096537"/>
                </a:lnTo>
                <a:lnTo>
                  <a:pt x="0" y="8096537"/>
                </a:lnTo>
                <a:lnTo>
                  <a:pt x="0" y="0"/>
                </a:lnTo>
                <a:close/>
              </a:path>
            </a:pathLst>
          </a:custGeom>
          <a:blipFill>
            <a:blip r:embed="rId2">
              <a:alphaModFix amt="95000"/>
            </a:blip>
            <a:stretch>
              <a:fillRect l="0" t="0" r="0" b="0"/>
            </a:stretch>
          </a:blipFill>
        </p:spPr>
      </p:sp>
      <p:sp>
        <p:nvSpPr>
          <p:cNvPr name="Freeform 3" id="3"/>
          <p:cNvSpPr/>
          <p:nvPr/>
        </p:nvSpPr>
        <p:spPr>
          <a:xfrm flipH="false" flipV="false" rot="0">
            <a:off x="446763" y="3269444"/>
            <a:ext cx="8056479" cy="5397047"/>
          </a:xfrm>
          <a:custGeom>
            <a:avLst/>
            <a:gdLst/>
            <a:ahLst/>
            <a:cxnLst/>
            <a:rect r="r" b="b" t="t" l="l"/>
            <a:pathLst>
              <a:path h="5397047" w="8056479">
                <a:moveTo>
                  <a:pt x="0" y="0"/>
                </a:moveTo>
                <a:lnTo>
                  <a:pt x="8056478" y="0"/>
                </a:lnTo>
                <a:lnTo>
                  <a:pt x="8056478" y="5397046"/>
                </a:lnTo>
                <a:lnTo>
                  <a:pt x="0" y="5397046"/>
                </a:lnTo>
                <a:lnTo>
                  <a:pt x="0" y="0"/>
                </a:lnTo>
                <a:close/>
              </a:path>
            </a:pathLst>
          </a:custGeom>
          <a:blipFill>
            <a:blip r:embed="rId3"/>
            <a:stretch>
              <a:fillRect l="-69734" t="-118347" r="0" b="-35024"/>
            </a:stretch>
          </a:blipFill>
        </p:spPr>
      </p:sp>
      <p:sp>
        <p:nvSpPr>
          <p:cNvPr name="TextBox 4" id="4"/>
          <p:cNvSpPr txBox="true"/>
          <p:nvPr/>
        </p:nvSpPr>
        <p:spPr>
          <a:xfrm rot="0">
            <a:off x="9146373" y="503278"/>
            <a:ext cx="8774835" cy="975055"/>
          </a:xfrm>
          <a:prstGeom prst="rect">
            <a:avLst/>
          </a:prstGeom>
        </p:spPr>
        <p:txBody>
          <a:bodyPr anchor="t" rtlCol="false" tIns="0" lIns="0" bIns="0" rIns="0">
            <a:spAutoFit/>
          </a:bodyPr>
          <a:lstStyle/>
          <a:p>
            <a:pPr algn="ctr">
              <a:lnSpc>
                <a:spcPts val="3872"/>
              </a:lnSpc>
            </a:pPr>
            <a:r>
              <a:rPr lang="en-US" sz="2766">
                <a:solidFill>
                  <a:srgbClr val="D54B1A"/>
                </a:solidFill>
                <a:latin typeface="Arimo Bold"/>
                <a:ea typeface="Arimo Bold"/>
                <a:cs typeface="Arimo Bold"/>
                <a:sym typeface="Arimo Bold"/>
              </a:rPr>
              <a:t>BỘT WHEY PROTEIN ROYAL-D VỊ VANI</a:t>
            </a:r>
          </a:p>
          <a:p>
            <a:pPr algn="ctr">
              <a:lnSpc>
                <a:spcPts val="3872"/>
              </a:lnSpc>
            </a:pPr>
            <a:r>
              <a:rPr lang="en-US" sz="2766">
                <a:solidFill>
                  <a:srgbClr val="D54B1A"/>
                </a:solidFill>
                <a:latin typeface="Arimo Bold"/>
                <a:ea typeface="Arimo Bold"/>
                <a:cs typeface="Arimo Bold"/>
                <a:sym typeface="Arimo Bold"/>
              </a:rPr>
              <a:t>ROYAL-D WHEY PROTEIN - VANILLA </a:t>
            </a:r>
          </a:p>
        </p:txBody>
      </p:sp>
      <p:sp>
        <p:nvSpPr>
          <p:cNvPr name="TextBox 5" id="5"/>
          <p:cNvSpPr txBox="true"/>
          <p:nvPr/>
        </p:nvSpPr>
        <p:spPr>
          <a:xfrm rot="0">
            <a:off x="9229557" y="4484997"/>
            <a:ext cx="8141276" cy="5017480"/>
          </a:xfrm>
          <a:prstGeom prst="rect">
            <a:avLst/>
          </a:prstGeom>
        </p:spPr>
        <p:txBody>
          <a:bodyPr anchor="t" rtlCol="false" tIns="0" lIns="0" bIns="0" rIns="0">
            <a:spAutoFit/>
          </a:bodyPr>
          <a:lstStyle/>
          <a:p>
            <a:pPr algn="l">
              <a:lnSpc>
                <a:spcPts val="3042"/>
              </a:lnSpc>
            </a:pPr>
            <a:r>
              <a:rPr lang="en-US" sz="2173">
                <a:solidFill>
                  <a:srgbClr val="070706"/>
                </a:solidFill>
                <a:latin typeface="Arimo Bold"/>
                <a:ea typeface="Arimo Bold"/>
                <a:cs typeface="Arimo Bold"/>
                <a:sym typeface="Arimo Bold"/>
              </a:rPr>
              <a:t>Thành phần:</a:t>
            </a:r>
          </a:p>
          <a:p>
            <a:pPr algn="l" marL="469249" indent="-234624" lvl="1">
              <a:lnSpc>
                <a:spcPts val="3042"/>
              </a:lnSpc>
              <a:buFont typeface="Arial"/>
              <a:buChar char="•"/>
            </a:pPr>
            <a:r>
              <a:rPr lang="en-US" sz="2173">
                <a:solidFill>
                  <a:srgbClr val="070706"/>
                </a:solidFill>
                <a:latin typeface="Arimo"/>
                <a:ea typeface="Arimo"/>
                <a:cs typeface="Arimo"/>
                <a:sym typeface="Arimo"/>
              </a:rPr>
              <a:t>Whey protein cô lập </a:t>
            </a:r>
          </a:p>
          <a:p>
            <a:pPr algn="l" marL="469249" indent="-234624" lvl="1">
              <a:lnSpc>
                <a:spcPts val="3042"/>
              </a:lnSpc>
              <a:buFont typeface="Arial"/>
              <a:buChar char="•"/>
            </a:pPr>
            <a:r>
              <a:rPr lang="en-US" sz="2173">
                <a:solidFill>
                  <a:srgbClr val="070706"/>
                </a:solidFill>
                <a:latin typeface="Arimo"/>
                <a:ea typeface="Arimo"/>
                <a:cs typeface="Arimo"/>
                <a:sym typeface="Arimo"/>
              </a:rPr>
              <a:t>W</a:t>
            </a:r>
            <a:r>
              <a:rPr lang="en-US" sz="2173">
                <a:solidFill>
                  <a:srgbClr val="070706"/>
                </a:solidFill>
                <a:latin typeface="Arimo"/>
                <a:ea typeface="Arimo"/>
                <a:cs typeface="Arimo"/>
                <a:sym typeface="Arimo"/>
              </a:rPr>
              <a:t>hey protein cô đặc, fructooligosaccharide, </a:t>
            </a:r>
          </a:p>
          <a:p>
            <a:pPr algn="l" marL="469249" indent="-234624" lvl="1">
              <a:lnSpc>
                <a:spcPts val="3042"/>
              </a:lnSpc>
              <a:buFont typeface="Arial"/>
              <a:buChar char="•"/>
            </a:pPr>
            <a:r>
              <a:rPr lang="en-US" sz="2173">
                <a:solidFill>
                  <a:srgbClr val="070706"/>
                </a:solidFill>
                <a:latin typeface="Arimo"/>
                <a:ea typeface="Arimo"/>
                <a:cs typeface="Arimo"/>
                <a:sym typeface="Arimo"/>
              </a:rPr>
              <a:t>Protein đậu nành cô lập, sữa Canxi, BCAA - acid amin</a:t>
            </a:r>
          </a:p>
          <a:p>
            <a:pPr algn="l" marL="469249" indent="-234624" lvl="1">
              <a:lnSpc>
                <a:spcPts val="3042"/>
              </a:lnSpc>
              <a:buFont typeface="Arial"/>
              <a:buChar char="•"/>
            </a:pPr>
            <a:r>
              <a:rPr lang="en-US" sz="2173">
                <a:solidFill>
                  <a:srgbClr val="070706"/>
                </a:solidFill>
                <a:latin typeface="Arimo"/>
                <a:ea typeface="Arimo"/>
                <a:cs typeface="Arimo"/>
                <a:sym typeface="Arimo"/>
              </a:rPr>
              <a:t>V</a:t>
            </a:r>
            <a:r>
              <a:rPr lang="en-US" sz="2173">
                <a:solidFill>
                  <a:srgbClr val="070706"/>
                </a:solidFill>
                <a:latin typeface="Arimo"/>
                <a:ea typeface="Arimo"/>
                <a:cs typeface="Arimo"/>
                <a:sym typeface="Arimo"/>
              </a:rPr>
              <a:t>itamin C (acid L-ascorbic)</a:t>
            </a:r>
          </a:p>
          <a:p>
            <a:pPr algn="l" marL="469249" indent="-234624" lvl="1">
              <a:lnSpc>
                <a:spcPts val="3042"/>
              </a:lnSpc>
              <a:buFont typeface="Arial"/>
              <a:buChar char="•"/>
            </a:pPr>
            <a:r>
              <a:rPr lang="en-US" sz="2173">
                <a:solidFill>
                  <a:srgbClr val="070706"/>
                </a:solidFill>
                <a:latin typeface="Arimo"/>
                <a:ea typeface="Arimo"/>
                <a:cs typeface="Arimo"/>
                <a:sym typeface="Arimo"/>
              </a:rPr>
              <a:t>V</a:t>
            </a:r>
            <a:r>
              <a:rPr lang="en-US" sz="2173">
                <a:solidFill>
                  <a:srgbClr val="070706"/>
                </a:solidFill>
                <a:latin typeface="Arimo"/>
                <a:ea typeface="Arimo"/>
                <a:cs typeface="Arimo"/>
                <a:sym typeface="Arimo"/>
              </a:rPr>
              <a:t>itamin B6 (pyridoxin hydroclorid)</a:t>
            </a:r>
          </a:p>
          <a:p>
            <a:pPr algn="l" marL="469249" indent="-234624" lvl="1">
              <a:lnSpc>
                <a:spcPts val="3042"/>
              </a:lnSpc>
              <a:buFont typeface="Arial"/>
              <a:buChar char="•"/>
            </a:pPr>
            <a:r>
              <a:rPr lang="en-US" sz="2173">
                <a:solidFill>
                  <a:srgbClr val="070706"/>
                </a:solidFill>
                <a:latin typeface="Arimo"/>
                <a:ea typeface="Arimo"/>
                <a:cs typeface="Arimo"/>
                <a:sym typeface="Arimo"/>
              </a:rPr>
              <a:t>V</a:t>
            </a:r>
            <a:r>
              <a:rPr lang="en-US" sz="2173">
                <a:solidFill>
                  <a:srgbClr val="070706"/>
                </a:solidFill>
                <a:latin typeface="Arimo"/>
                <a:ea typeface="Arimo"/>
                <a:cs typeface="Arimo"/>
                <a:sym typeface="Arimo"/>
              </a:rPr>
              <a:t>itamin B12 (methylcobalamin)</a:t>
            </a:r>
          </a:p>
          <a:p>
            <a:pPr algn="l" marL="469249" indent="-234624" lvl="1">
              <a:lnSpc>
                <a:spcPts val="3042"/>
              </a:lnSpc>
              <a:buFont typeface="Arial"/>
              <a:buChar char="•"/>
            </a:pPr>
            <a:r>
              <a:rPr lang="en-US" sz="2173">
                <a:solidFill>
                  <a:srgbClr val="070706"/>
                </a:solidFill>
                <a:latin typeface="Arimo"/>
                <a:ea typeface="Arimo"/>
                <a:cs typeface="Arimo"/>
                <a:sym typeface="Arimo"/>
              </a:rPr>
              <a:t>V</a:t>
            </a:r>
            <a:r>
              <a:rPr lang="en-US" sz="2173">
                <a:solidFill>
                  <a:srgbClr val="070706"/>
                </a:solidFill>
                <a:latin typeface="Arimo"/>
                <a:ea typeface="Arimo"/>
                <a:cs typeface="Arimo"/>
                <a:sym typeface="Arimo"/>
              </a:rPr>
              <a:t>itamin B1 (thiamin hydroclorid)</a:t>
            </a:r>
          </a:p>
          <a:p>
            <a:pPr algn="l" marL="469249" indent="-234624" lvl="1">
              <a:lnSpc>
                <a:spcPts val="3042"/>
              </a:lnSpc>
              <a:buFont typeface="Arial"/>
              <a:buChar char="•"/>
            </a:pPr>
            <a:r>
              <a:rPr lang="en-US" sz="2173">
                <a:solidFill>
                  <a:srgbClr val="070706"/>
                </a:solidFill>
                <a:latin typeface="Arimo"/>
                <a:ea typeface="Arimo"/>
                <a:cs typeface="Arimo"/>
                <a:sym typeface="Arimo"/>
              </a:rPr>
              <a:t>V</a:t>
            </a:r>
            <a:r>
              <a:rPr lang="en-US" sz="2173">
                <a:solidFill>
                  <a:srgbClr val="070706"/>
                </a:solidFill>
                <a:latin typeface="Arimo"/>
                <a:ea typeface="Arimo"/>
                <a:cs typeface="Arimo"/>
                <a:sym typeface="Arimo"/>
              </a:rPr>
              <a:t>itamin B2 (riboflavin)</a:t>
            </a:r>
          </a:p>
          <a:p>
            <a:pPr algn="l" marL="469249" indent="-234624" lvl="1">
              <a:lnSpc>
                <a:spcPts val="3042"/>
              </a:lnSpc>
              <a:buFont typeface="Arial"/>
              <a:buChar char="•"/>
            </a:pPr>
            <a:r>
              <a:rPr lang="en-US" sz="2173">
                <a:solidFill>
                  <a:srgbClr val="070706"/>
                </a:solidFill>
                <a:latin typeface="Arimo"/>
                <a:ea typeface="Arimo"/>
                <a:cs typeface="Arimo"/>
                <a:sym typeface="Arimo"/>
              </a:rPr>
              <a:t>V</a:t>
            </a:r>
            <a:r>
              <a:rPr lang="en-US" sz="2173">
                <a:solidFill>
                  <a:srgbClr val="070706"/>
                </a:solidFill>
                <a:latin typeface="Arimo"/>
                <a:ea typeface="Arimo"/>
                <a:cs typeface="Arimo"/>
                <a:sym typeface="Arimo"/>
              </a:rPr>
              <a:t>itamin D (cholecalciferol)</a:t>
            </a:r>
          </a:p>
          <a:p>
            <a:pPr algn="l" marL="469249" indent="-234624" lvl="1">
              <a:lnSpc>
                <a:spcPts val="3042"/>
              </a:lnSpc>
              <a:buFont typeface="Arial"/>
              <a:buChar char="•"/>
            </a:pPr>
            <a:r>
              <a:rPr lang="en-US" sz="2173">
                <a:solidFill>
                  <a:srgbClr val="070706"/>
                </a:solidFill>
                <a:latin typeface="Arimo"/>
                <a:ea typeface="Arimo"/>
                <a:cs typeface="Arimo"/>
                <a:sym typeface="Arimo"/>
              </a:rPr>
              <a:t>Hương liệu tự nhiên</a:t>
            </a:r>
          </a:p>
          <a:p>
            <a:pPr algn="l">
              <a:lnSpc>
                <a:spcPts val="3042"/>
              </a:lnSpc>
            </a:pPr>
          </a:p>
          <a:p>
            <a:pPr algn="l">
              <a:lnSpc>
                <a:spcPts val="3042"/>
              </a:lnSpc>
            </a:pPr>
            <a:r>
              <a:rPr lang="en-US" sz="2173">
                <a:solidFill>
                  <a:srgbClr val="070706"/>
                </a:solidFill>
                <a:latin typeface="Arimo Bold"/>
                <a:ea typeface="Arimo Bold"/>
                <a:cs typeface="Arimo Bold"/>
                <a:sym typeface="Arimo Bold"/>
              </a:rPr>
              <a:t>Thời hạn sử dụng:</a:t>
            </a:r>
            <a:r>
              <a:rPr lang="en-US" sz="2173">
                <a:solidFill>
                  <a:srgbClr val="070706"/>
                </a:solidFill>
                <a:latin typeface="Arimo"/>
                <a:ea typeface="Arimo"/>
                <a:cs typeface="Arimo"/>
                <a:sym typeface="Arimo"/>
              </a:rPr>
              <a:t> 2 năm kể từ ngày sản xuất.</a:t>
            </a:r>
          </a:p>
        </p:txBody>
      </p:sp>
      <p:grpSp>
        <p:nvGrpSpPr>
          <p:cNvPr name="Group 6" id="6"/>
          <p:cNvGrpSpPr/>
          <p:nvPr/>
        </p:nvGrpSpPr>
        <p:grpSpPr>
          <a:xfrm rot="0">
            <a:off x="9146373" y="1829021"/>
            <a:ext cx="7789438" cy="2053892"/>
            <a:chOff x="0" y="0"/>
            <a:chExt cx="10385918" cy="2738523"/>
          </a:xfrm>
        </p:grpSpPr>
        <p:sp>
          <p:nvSpPr>
            <p:cNvPr name="Freeform 7" id="7"/>
            <p:cNvSpPr/>
            <p:nvPr/>
          </p:nvSpPr>
          <p:spPr>
            <a:xfrm flipH="false" flipV="false" rot="0">
              <a:off x="0" y="0"/>
              <a:ext cx="521537" cy="494156"/>
            </a:xfrm>
            <a:custGeom>
              <a:avLst/>
              <a:gdLst/>
              <a:ahLst/>
              <a:cxnLst/>
              <a:rect r="r" b="b" t="t" l="l"/>
              <a:pathLst>
                <a:path h="494156" w="521537">
                  <a:moveTo>
                    <a:pt x="0" y="0"/>
                  </a:moveTo>
                  <a:lnTo>
                    <a:pt x="521537" y="0"/>
                  </a:lnTo>
                  <a:lnTo>
                    <a:pt x="521537" y="494156"/>
                  </a:lnTo>
                  <a:lnTo>
                    <a:pt x="0" y="4941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0">
              <a:off x="0" y="529653"/>
              <a:ext cx="521537" cy="494156"/>
            </a:xfrm>
            <a:custGeom>
              <a:avLst/>
              <a:gdLst/>
              <a:ahLst/>
              <a:cxnLst/>
              <a:rect r="r" b="b" t="t" l="l"/>
              <a:pathLst>
                <a:path h="494156" w="521537">
                  <a:moveTo>
                    <a:pt x="0" y="0"/>
                  </a:moveTo>
                  <a:lnTo>
                    <a:pt x="521537" y="0"/>
                  </a:lnTo>
                  <a:lnTo>
                    <a:pt x="521537" y="494156"/>
                  </a:lnTo>
                  <a:lnTo>
                    <a:pt x="0" y="4941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0">
              <a:off x="0" y="1080688"/>
              <a:ext cx="521537" cy="494156"/>
            </a:xfrm>
            <a:custGeom>
              <a:avLst/>
              <a:gdLst/>
              <a:ahLst/>
              <a:cxnLst/>
              <a:rect r="r" b="b" t="t" l="l"/>
              <a:pathLst>
                <a:path h="494156" w="521537">
                  <a:moveTo>
                    <a:pt x="0" y="0"/>
                  </a:moveTo>
                  <a:lnTo>
                    <a:pt x="521537" y="0"/>
                  </a:lnTo>
                  <a:lnTo>
                    <a:pt x="521537" y="494156"/>
                  </a:lnTo>
                  <a:lnTo>
                    <a:pt x="0" y="4941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0" id="10"/>
            <p:cNvSpPr/>
            <p:nvPr/>
          </p:nvSpPr>
          <p:spPr>
            <a:xfrm flipH="false" flipV="false" rot="0">
              <a:off x="0" y="1637577"/>
              <a:ext cx="521537" cy="494156"/>
            </a:xfrm>
            <a:custGeom>
              <a:avLst/>
              <a:gdLst/>
              <a:ahLst/>
              <a:cxnLst/>
              <a:rect r="r" b="b" t="t" l="l"/>
              <a:pathLst>
                <a:path h="494156" w="521537">
                  <a:moveTo>
                    <a:pt x="0" y="0"/>
                  </a:moveTo>
                  <a:lnTo>
                    <a:pt x="521537" y="0"/>
                  </a:lnTo>
                  <a:lnTo>
                    <a:pt x="521537" y="494156"/>
                  </a:lnTo>
                  <a:lnTo>
                    <a:pt x="0" y="4941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1" id="11"/>
            <p:cNvSpPr txBox="true"/>
            <p:nvPr/>
          </p:nvSpPr>
          <p:spPr>
            <a:xfrm rot="0">
              <a:off x="521537" y="-95250"/>
              <a:ext cx="9864381" cy="2833773"/>
            </a:xfrm>
            <a:prstGeom prst="rect">
              <a:avLst/>
            </a:prstGeom>
          </p:spPr>
          <p:txBody>
            <a:bodyPr anchor="t" rtlCol="false" tIns="0" lIns="0" bIns="0" rIns="0">
              <a:spAutoFit/>
            </a:bodyPr>
            <a:lstStyle/>
            <a:p>
              <a:pPr algn="just">
                <a:lnSpc>
                  <a:spcPts val="3477"/>
                </a:lnSpc>
              </a:pPr>
              <a:r>
                <a:rPr lang="en-US" sz="2173">
                  <a:solidFill>
                    <a:srgbClr val="000000"/>
                  </a:solidFill>
                  <a:latin typeface="Arimo"/>
                  <a:ea typeface="Arimo"/>
                  <a:cs typeface="Arimo"/>
                  <a:sym typeface="Arimo"/>
                </a:rPr>
                <a:t>Nguồn protein chất lượng cao tuyệt vời.</a:t>
              </a:r>
            </a:p>
            <a:p>
              <a:pPr algn="just">
                <a:lnSpc>
                  <a:spcPts val="3477"/>
                </a:lnSpc>
              </a:pPr>
              <a:r>
                <a:rPr lang="en-US" sz="2173">
                  <a:solidFill>
                    <a:srgbClr val="000000"/>
                  </a:solidFill>
                  <a:latin typeface="Arimo"/>
                  <a:ea typeface="Arimo"/>
                  <a:cs typeface="Arimo"/>
                  <a:sym typeface="Arimo"/>
                </a:rPr>
                <a:t>Thúc đẩy tăng trưởng cơ bắp.</a:t>
              </a:r>
            </a:p>
            <a:p>
              <a:pPr algn="just">
                <a:lnSpc>
                  <a:spcPts val="3477"/>
                </a:lnSpc>
              </a:pPr>
              <a:r>
                <a:rPr lang="en-US" sz="2173">
                  <a:solidFill>
                    <a:srgbClr val="000000"/>
                  </a:solidFill>
                  <a:latin typeface="Arimo"/>
                  <a:ea typeface="Arimo"/>
                  <a:cs typeface="Arimo"/>
                  <a:sym typeface="Arimo"/>
                </a:rPr>
                <a:t>Tạo cảm giác no (làm no) cao, giúp giảm cảm giác đói.</a:t>
              </a:r>
            </a:p>
            <a:p>
              <a:pPr algn="just">
                <a:lnSpc>
                  <a:spcPts val="3477"/>
                </a:lnSpc>
              </a:pPr>
              <a:r>
                <a:rPr lang="en-US" sz="2173">
                  <a:solidFill>
                    <a:srgbClr val="000000"/>
                  </a:solidFill>
                  <a:latin typeface="Arimo"/>
                  <a:ea typeface="Arimo"/>
                  <a:cs typeface="Arimo"/>
                  <a:sym typeface="Arimo"/>
                </a:rPr>
                <a:t>Cung cấp hệ thống miễn dịch tốt hơn.</a:t>
              </a:r>
            </a:p>
            <a:p>
              <a:pPr algn="just">
                <a:lnSpc>
                  <a:spcPts val="3477"/>
                </a:lnSpc>
              </a:pPr>
              <a:r>
                <a:rPr lang="en-US" sz="2173">
                  <a:solidFill>
                    <a:srgbClr val="000000"/>
                  </a:solidFill>
                  <a:latin typeface="Arimo"/>
                  <a:ea typeface="Arimo"/>
                  <a:cs typeface="Arimo"/>
                  <a:sym typeface="Arimo"/>
                </a:rPr>
                <a:t>Giúp kiểm soát lượng đường trong máu.</a:t>
              </a:r>
            </a:p>
          </p:txBody>
        </p:sp>
        <p:sp>
          <p:nvSpPr>
            <p:cNvPr name="Freeform 12" id="12"/>
            <p:cNvSpPr/>
            <p:nvPr/>
          </p:nvSpPr>
          <p:spPr>
            <a:xfrm flipH="false" flipV="false" rot="0">
              <a:off x="0" y="2194467"/>
              <a:ext cx="521537" cy="494156"/>
            </a:xfrm>
            <a:custGeom>
              <a:avLst/>
              <a:gdLst/>
              <a:ahLst/>
              <a:cxnLst/>
              <a:rect r="r" b="b" t="t" l="l"/>
              <a:pathLst>
                <a:path h="494156" w="521537">
                  <a:moveTo>
                    <a:pt x="0" y="0"/>
                  </a:moveTo>
                  <a:lnTo>
                    <a:pt x="521537" y="0"/>
                  </a:lnTo>
                  <a:lnTo>
                    <a:pt x="521537" y="494156"/>
                  </a:lnTo>
                  <a:lnTo>
                    <a:pt x="0" y="49415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grpSp>
        <p:nvGrpSpPr>
          <p:cNvPr name="Group 13" id="13"/>
          <p:cNvGrpSpPr/>
          <p:nvPr/>
        </p:nvGrpSpPr>
        <p:grpSpPr>
          <a:xfrm rot="0">
            <a:off x="-425996" y="9083378"/>
            <a:ext cx="5312909" cy="2407245"/>
            <a:chOff x="0" y="0"/>
            <a:chExt cx="7083878" cy="3209660"/>
          </a:xfrm>
        </p:grpSpPr>
        <p:sp>
          <p:nvSpPr>
            <p:cNvPr name="Freeform 14" id="14"/>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5" id="15"/>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8"/>
              <a:stretch>
                <a:fillRect l="0" t="0" r="0" b="0"/>
              </a:stretch>
            </a:blipFill>
          </p:spPr>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25531" y="1946277"/>
            <a:ext cx="388456" cy="368063"/>
          </a:xfrm>
          <a:custGeom>
            <a:avLst/>
            <a:gdLst/>
            <a:ahLst/>
            <a:cxnLst/>
            <a:rect r="r" b="b" t="t" l="l"/>
            <a:pathLst>
              <a:path h="368063" w="388456">
                <a:moveTo>
                  <a:pt x="0" y="0"/>
                </a:moveTo>
                <a:lnTo>
                  <a:pt x="388457" y="0"/>
                </a:lnTo>
                <a:lnTo>
                  <a:pt x="388457" y="368063"/>
                </a:lnTo>
                <a:lnTo>
                  <a:pt x="0" y="3680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8625531" y="2340779"/>
            <a:ext cx="388456" cy="368063"/>
          </a:xfrm>
          <a:custGeom>
            <a:avLst/>
            <a:gdLst/>
            <a:ahLst/>
            <a:cxnLst/>
            <a:rect r="r" b="b" t="t" l="l"/>
            <a:pathLst>
              <a:path h="368063" w="388456">
                <a:moveTo>
                  <a:pt x="0" y="0"/>
                </a:moveTo>
                <a:lnTo>
                  <a:pt x="388457" y="0"/>
                </a:lnTo>
                <a:lnTo>
                  <a:pt x="388457" y="368063"/>
                </a:lnTo>
                <a:lnTo>
                  <a:pt x="0" y="3680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8625531" y="2751207"/>
            <a:ext cx="388456" cy="368063"/>
          </a:xfrm>
          <a:custGeom>
            <a:avLst/>
            <a:gdLst/>
            <a:ahLst/>
            <a:cxnLst/>
            <a:rect r="r" b="b" t="t" l="l"/>
            <a:pathLst>
              <a:path h="368063" w="388456">
                <a:moveTo>
                  <a:pt x="0" y="0"/>
                </a:moveTo>
                <a:lnTo>
                  <a:pt x="388457" y="0"/>
                </a:lnTo>
                <a:lnTo>
                  <a:pt x="388457" y="368062"/>
                </a:lnTo>
                <a:lnTo>
                  <a:pt x="0" y="3680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false" flipV="false" rot="0">
            <a:off x="8625531" y="3165995"/>
            <a:ext cx="388456" cy="368063"/>
          </a:xfrm>
          <a:custGeom>
            <a:avLst/>
            <a:gdLst/>
            <a:ahLst/>
            <a:cxnLst/>
            <a:rect r="r" b="b" t="t" l="l"/>
            <a:pathLst>
              <a:path h="368063" w="388456">
                <a:moveTo>
                  <a:pt x="0" y="0"/>
                </a:moveTo>
                <a:lnTo>
                  <a:pt x="388457" y="0"/>
                </a:lnTo>
                <a:lnTo>
                  <a:pt x="388457" y="368062"/>
                </a:lnTo>
                <a:lnTo>
                  <a:pt x="0" y="3680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8625531" y="3580783"/>
            <a:ext cx="388456" cy="368063"/>
          </a:xfrm>
          <a:custGeom>
            <a:avLst/>
            <a:gdLst/>
            <a:ahLst/>
            <a:cxnLst/>
            <a:rect r="r" b="b" t="t" l="l"/>
            <a:pathLst>
              <a:path h="368063" w="388456">
                <a:moveTo>
                  <a:pt x="0" y="0"/>
                </a:moveTo>
                <a:lnTo>
                  <a:pt x="388457" y="0"/>
                </a:lnTo>
                <a:lnTo>
                  <a:pt x="388457" y="368063"/>
                </a:lnTo>
                <a:lnTo>
                  <a:pt x="0" y="3680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7" id="7"/>
          <p:cNvSpPr/>
          <p:nvPr/>
        </p:nvSpPr>
        <p:spPr>
          <a:xfrm flipH="false" flipV="false" rot="0">
            <a:off x="8625531" y="3995571"/>
            <a:ext cx="388456" cy="368063"/>
          </a:xfrm>
          <a:custGeom>
            <a:avLst/>
            <a:gdLst/>
            <a:ahLst/>
            <a:cxnLst/>
            <a:rect r="r" b="b" t="t" l="l"/>
            <a:pathLst>
              <a:path h="368063" w="388456">
                <a:moveTo>
                  <a:pt x="0" y="0"/>
                </a:moveTo>
                <a:lnTo>
                  <a:pt x="388457" y="0"/>
                </a:lnTo>
                <a:lnTo>
                  <a:pt x="388457" y="368063"/>
                </a:lnTo>
                <a:lnTo>
                  <a:pt x="0" y="36806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8" id="8"/>
          <p:cNvSpPr/>
          <p:nvPr/>
        </p:nvSpPr>
        <p:spPr>
          <a:xfrm flipH="false" flipV="false" rot="0">
            <a:off x="219630" y="578252"/>
            <a:ext cx="7445829" cy="7445829"/>
          </a:xfrm>
          <a:custGeom>
            <a:avLst/>
            <a:gdLst/>
            <a:ahLst/>
            <a:cxnLst/>
            <a:rect r="r" b="b" t="t" l="l"/>
            <a:pathLst>
              <a:path h="7445829" w="7445829">
                <a:moveTo>
                  <a:pt x="0" y="0"/>
                </a:moveTo>
                <a:lnTo>
                  <a:pt x="7445828" y="0"/>
                </a:lnTo>
                <a:lnTo>
                  <a:pt x="7445828" y="7445829"/>
                </a:lnTo>
                <a:lnTo>
                  <a:pt x="0" y="7445829"/>
                </a:lnTo>
                <a:lnTo>
                  <a:pt x="0" y="0"/>
                </a:lnTo>
                <a:close/>
              </a:path>
            </a:pathLst>
          </a:custGeom>
          <a:blipFill>
            <a:blip r:embed="rId4"/>
            <a:stretch>
              <a:fillRect l="0" t="0" r="0" b="0"/>
            </a:stretch>
          </a:blipFill>
        </p:spPr>
      </p:sp>
      <p:sp>
        <p:nvSpPr>
          <p:cNvPr name="TextBox 9" id="9"/>
          <p:cNvSpPr txBox="true"/>
          <p:nvPr/>
        </p:nvSpPr>
        <p:spPr>
          <a:xfrm rot="0">
            <a:off x="9013988" y="1851027"/>
            <a:ext cx="8541233" cy="2564862"/>
          </a:xfrm>
          <a:prstGeom prst="rect">
            <a:avLst/>
          </a:prstGeom>
        </p:spPr>
        <p:txBody>
          <a:bodyPr anchor="t" rtlCol="false" tIns="0" lIns="0" bIns="0" rIns="0">
            <a:spAutoFit/>
          </a:bodyPr>
          <a:lstStyle/>
          <a:p>
            <a:pPr algn="just">
              <a:lnSpc>
                <a:spcPts val="3453"/>
              </a:lnSpc>
            </a:pPr>
            <a:r>
              <a:rPr lang="en-US" sz="2158">
                <a:solidFill>
                  <a:srgbClr val="000000"/>
                </a:solidFill>
                <a:latin typeface="Arimo"/>
                <a:ea typeface="Arimo"/>
                <a:cs typeface="Arimo"/>
                <a:sym typeface="Arimo"/>
              </a:rPr>
              <a:t> Nguồn protein chất lượng cao.</a:t>
            </a:r>
          </a:p>
          <a:p>
            <a:pPr algn="just">
              <a:lnSpc>
                <a:spcPts val="3453"/>
              </a:lnSpc>
            </a:pPr>
            <a:r>
              <a:rPr lang="en-US" sz="2158">
                <a:solidFill>
                  <a:srgbClr val="000000"/>
                </a:solidFill>
                <a:latin typeface="Arimo"/>
                <a:ea typeface="Arimo"/>
                <a:cs typeface="Arimo"/>
                <a:sym typeface="Arimo"/>
              </a:rPr>
              <a:t> Hỗ trợ tăng cường sức mạnh và phục hồi cơ bắp.</a:t>
            </a:r>
          </a:p>
          <a:p>
            <a:pPr algn="just">
              <a:lnSpc>
                <a:spcPts val="3453"/>
              </a:lnSpc>
            </a:pPr>
            <a:r>
              <a:rPr lang="en-US" sz="2158">
                <a:solidFill>
                  <a:srgbClr val="000000"/>
                </a:solidFill>
                <a:latin typeface="Arimo"/>
                <a:ea typeface="Arimo"/>
                <a:cs typeface="Arimo"/>
                <a:sym typeface="Arimo"/>
              </a:rPr>
              <a:t> Hỗ trợ kiểm soát cân nặng.</a:t>
            </a:r>
          </a:p>
          <a:p>
            <a:pPr algn="just">
              <a:lnSpc>
                <a:spcPts val="3453"/>
              </a:lnSpc>
            </a:pPr>
            <a:r>
              <a:rPr lang="en-US" sz="2158">
                <a:solidFill>
                  <a:srgbClr val="000000"/>
                </a:solidFill>
                <a:latin typeface="Arimo"/>
                <a:ea typeface="Arimo"/>
                <a:cs typeface="Arimo"/>
                <a:sym typeface="Arimo"/>
              </a:rPr>
              <a:t> Hỗ trợ kiểm soát cân nặng.</a:t>
            </a:r>
          </a:p>
          <a:p>
            <a:pPr algn="just">
              <a:lnSpc>
                <a:spcPts val="3453"/>
              </a:lnSpc>
            </a:pPr>
            <a:r>
              <a:rPr lang="en-US" sz="2158">
                <a:solidFill>
                  <a:srgbClr val="000000"/>
                </a:solidFill>
                <a:latin typeface="Arimo"/>
                <a:ea typeface="Arimo"/>
                <a:cs typeface="Arimo"/>
                <a:sym typeface="Arimo"/>
              </a:rPr>
              <a:t> Tăng cường hệ miễn dịch.</a:t>
            </a:r>
          </a:p>
          <a:p>
            <a:pPr algn="just">
              <a:lnSpc>
                <a:spcPts val="3453"/>
              </a:lnSpc>
            </a:pPr>
            <a:r>
              <a:rPr lang="en-US" sz="2158">
                <a:solidFill>
                  <a:srgbClr val="000000"/>
                </a:solidFill>
                <a:latin typeface="Arimo"/>
                <a:ea typeface="Arimo"/>
                <a:cs typeface="Arimo"/>
                <a:sym typeface="Arimo"/>
              </a:rPr>
              <a:t> Hương vị thơm ngon, dễ uống.</a:t>
            </a:r>
          </a:p>
        </p:txBody>
      </p:sp>
      <p:sp>
        <p:nvSpPr>
          <p:cNvPr name="TextBox 10" id="10"/>
          <p:cNvSpPr txBox="true"/>
          <p:nvPr/>
        </p:nvSpPr>
        <p:spPr>
          <a:xfrm rot="0">
            <a:off x="8625531" y="619687"/>
            <a:ext cx="8714354" cy="492371"/>
          </a:xfrm>
          <a:prstGeom prst="rect">
            <a:avLst/>
          </a:prstGeom>
        </p:spPr>
        <p:txBody>
          <a:bodyPr anchor="t" rtlCol="false" tIns="0" lIns="0" bIns="0" rIns="0">
            <a:spAutoFit/>
          </a:bodyPr>
          <a:lstStyle/>
          <a:p>
            <a:pPr algn="ctr">
              <a:lnSpc>
                <a:spcPts val="3845"/>
              </a:lnSpc>
            </a:pPr>
            <a:r>
              <a:rPr lang="en-US" sz="2747">
                <a:solidFill>
                  <a:srgbClr val="D54B1A"/>
                </a:solidFill>
                <a:latin typeface="Arimo Bold"/>
                <a:ea typeface="Arimo Bold"/>
                <a:cs typeface="Arimo Bold"/>
                <a:sym typeface="Arimo Bold"/>
              </a:rPr>
              <a:t>BỘT WHEY PROTEIN ROYAL-D VỊ TRÀ XANH</a:t>
            </a:r>
          </a:p>
        </p:txBody>
      </p:sp>
      <p:sp>
        <p:nvSpPr>
          <p:cNvPr name="TextBox 11" id="11"/>
          <p:cNvSpPr txBox="true"/>
          <p:nvPr/>
        </p:nvSpPr>
        <p:spPr>
          <a:xfrm rot="0">
            <a:off x="8625531" y="4816652"/>
            <a:ext cx="8085161" cy="4983291"/>
          </a:xfrm>
          <a:prstGeom prst="rect">
            <a:avLst/>
          </a:prstGeom>
        </p:spPr>
        <p:txBody>
          <a:bodyPr anchor="t" rtlCol="false" tIns="0" lIns="0" bIns="0" rIns="0">
            <a:spAutoFit/>
          </a:bodyPr>
          <a:lstStyle/>
          <a:p>
            <a:pPr algn="l">
              <a:lnSpc>
                <a:spcPts val="3021"/>
              </a:lnSpc>
            </a:pPr>
            <a:r>
              <a:rPr lang="en-US" sz="2158">
                <a:solidFill>
                  <a:srgbClr val="070706"/>
                </a:solidFill>
                <a:latin typeface="Arimo Bold"/>
                <a:ea typeface="Arimo Bold"/>
                <a:cs typeface="Arimo Bold"/>
                <a:sym typeface="Arimo Bold"/>
              </a:rPr>
              <a:t>Thành phần:</a:t>
            </a:r>
          </a:p>
          <a:p>
            <a:pPr algn="l" marL="466014" indent="-233007" lvl="1">
              <a:lnSpc>
                <a:spcPts val="3021"/>
              </a:lnSpc>
              <a:buFont typeface="Arial"/>
              <a:buChar char="•"/>
            </a:pPr>
            <a:r>
              <a:rPr lang="en-US" sz="2158">
                <a:solidFill>
                  <a:srgbClr val="070706"/>
                </a:solidFill>
                <a:latin typeface="Arimo"/>
                <a:ea typeface="Arimo"/>
                <a:cs typeface="Arimo"/>
                <a:sym typeface="Arimo"/>
              </a:rPr>
              <a:t>Whey protein và cô đặc</a:t>
            </a:r>
          </a:p>
          <a:p>
            <a:pPr algn="l" marL="466014" indent="-233007" lvl="1">
              <a:lnSpc>
                <a:spcPts val="3021"/>
              </a:lnSpc>
              <a:buFont typeface="Arial"/>
              <a:buChar char="•"/>
            </a:pPr>
            <a:r>
              <a:rPr lang="en-US" sz="2158">
                <a:solidFill>
                  <a:srgbClr val="070706"/>
                </a:solidFill>
                <a:latin typeface="Arimo"/>
                <a:ea typeface="Arimo"/>
                <a:cs typeface="Arimo"/>
                <a:sym typeface="Arimo"/>
              </a:rPr>
              <a:t>P</a:t>
            </a:r>
            <a:r>
              <a:rPr lang="en-US" sz="2158">
                <a:solidFill>
                  <a:srgbClr val="070706"/>
                </a:solidFill>
                <a:latin typeface="Arimo"/>
                <a:ea typeface="Arimo"/>
                <a:cs typeface="Arimo"/>
                <a:sym typeface="Arimo"/>
              </a:rPr>
              <a:t>rotein đậu nành </a:t>
            </a:r>
          </a:p>
          <a:p>
            <a:pPr algn="l" marL="466014" indent="-233007" lvl="1">
              <a:lnSpc>
                <a:spcPts val="3021"/>
              </a:lnSpc>
              <a:buFont typeface="Arial"/>
              <a:buChar char="•"/>
            </a:pPr>
            <a:r>
              <a:rPr lang="en-US" sz="2158">
                <a:solidFill>
                  <a:srgbClr val="070706"/>
                </a:solidFill>
                <a:latin typeface="Arimo"/>
                <a:ea typeface="Arimo"/>
                <a:cs typeface="Arimo"/>
                <a:sym typeface="Arimo"/>
              </a:rPr>
              <a:t>B</a:t>
            </a:r>
            <a:r>
              <a:rPr lang="en-US" sz="2158">
                <a:solidFill>
                  <a:srgbClr val="070706"/>
                </a:solidFill>
                <a:latin typeface="Arimo"/>
                <a:ea typeface="Arimo"/>
                <a:cs typeface="Arimo"/>
                <a:sym typeface="Arimo"/>
              </a:rPr>
              <a:t>ột matcha trà xanh, </a:t>
            </a:r>
          </a:p>
          <a:p>
            <a:pPr algn="l" marL="466014" indent="-233007" lvl="1">
              <a:lnSpc>
                <a:spcPts val="3021"/>
              </a:lnSpc>
              <a:buFont typeface="Arial"/>
              <a:buChar char="•"/>
            </a:pPr>
            <a:r>
              <a:rPr lang="en-US" sz="2158">
                <a:solidFill>
                  <a:srgbClr val="070706"/>
                </a:solidFill>
                <a:latin typeface="Arimo"/>
                <a:ea typeface="Arimo"/>
                <a:cs typeface="Arimo"/>
                <a:sym typeface="Arimo"/>
              </a:rPr>
              <a:t>Sữ</a:t>
            </a:r>
            <a:r>
              <a:rPr lang="en-US" sz="2158">
                <a:solidFill>
                  <a:srgbClr val="070706"/>
                </a:solidFill>
                <a:latin typeface="Arimo"/>
                <a:ea typeface="Arimo"/>
                <a:cs typeface="Arimo"/>
                <a:sym typeface="Arimo"/>
              </a:rPr>
              <a:t>a calci, </a:t>
            </a:r>
          </a:p>
          <a:p>
            <a:pPr algn="l" marL="466014" indent="-233007" lvl="1">
              <a:lnSpc>
                <a:spcPts val="3021"/>
              </a:lnSpc>
              <a:buFont typeface="Arial"/>
              <a:buChar char="•"/>
            </a:pPr>
            <a:r>
              <a:rPr lang="en-US" sz="2158">
                <a:solidFill>
                  <a:srgbClr val="070706"/>
                </a:solidFill>
                <a:latin typeface="Arimo"/>
                <a:ea typeface="Arimo"/>
                <a:cs typeface="Arimo"/>
                <a:sym typeface="Arimo"/>
              </a:rPr>
              <a:t>chiết xuất trà xanh, </a:t>
            </a:r>
          </a:p>
          <a:p>
            <a:pPr algn="l" marL="466014" indent="-233007" lvl="1">
              <a:lnSpc>
                <a:spcPts val="3021"/>
              </a:lnSpc>
              <a:buFont typeface="Arial"/>
              <a:buChar char="•"/>
            </a:pPr>
            <a:r>
              <a:rPr lang="en-US" sz="2158">
                <a:solidFill>
                  <a:srgbClr val="070706"/>
                </a:solidFill>
                <a:latin typeface="Arimo"/>
                <a:ea typeface="Arimo"/>
                <a:cs typeface="Arimo"/>
                <a:sym typeface="Arimo"/>
              </a:rPr>
              <a:t>BCAA (acid amin), </a:t>
            </a:r>
          </a:p>
          <a:p>
            <a:pPr algn="l" marL="466014" indent="-233007" lvl="1">
              <a:lnSpc>
                <a:spcPts val="3021"/>
              </a:lnSpc>
              <a:buFont typeface="Arial"/>
              <a:buChar char="•"/>
            </a:pPr>
            <a:r>
              <a:rPr lang="en-US" sz="2158">
                <a:solidFill>
                  <a:srgbClr val="070706"/>
                </a:solidFill>
                <a:latin typeface="Arimo"/>
                <a:ea typeface="Arimo"/>
                <a:cs typeface="Arimo"/>
                <a:sym typeface="Arimo"/>
              </a:rPr>
              <a:t>vitamin C (acid L-ascorbic), , </a:t>
            </a:r>
          </a:p>
          <a:p>
            <a:pPr algn="l" marL="466014" indent="-233007" lvl="1">
              <a:lnSpc>
                <a:spcPts val="3021"/>
              </a:lnSpc>
              <a:buFont typeface="Arial"/>
              <a:buChar char="•"/>
            </a:pPr>
            <a:r>
              <a:rPr lang="en-US" sz="2158">
                <a:solidFill>
                  <a:srgbClr val="070706"/>
                </a:solidFill>
                <a:latin typeface="Arimo"/>
                <a:ea typeface="Arimo"/>
                <a:cs typeface="Arimo"/>
                <a:sym typeface="Arimo"/>
              </a:rPr>
              <a:t>vitamin B6, B12, B1, B2, D3</a:t>
            </a:r>
          </a:p>
          <a:p>
            <a:pPr algn="l" marL="466014" indent="-233007" lvl="1">
              <a:lnSpc>
                <a:spcPts val="3021"/>
              </a:lnSpc>
              <a:buFont typeface="Arial"/>
              <a:buChar char="•"/>
            </a:pPr>
            <a:r>
              <a:rPr lang="en-US" sz="2158">
                <a:solidFill>
                  <a:srgbClr val="070706"/>
                </a:solidFill>
                <a:latin typeface="Arimo"/>
                <a:ea typeface="Arimo"/>
                <a:cs typeface="Arimo"/>
                <a:sym typeface="Arimo"/>
              </a:rPr>
              <a:t>H</a:t>
            </a:r>
            <a:r>
              <a:rPr lang="en-US" sz="2158">
                <a:solidFill>
                  <a:srgbClr val="070706"/>
                </a:solidFill>
                <a:latin typeface="Arimo"/>
                <a:ea typeface="Arimo"/>
                <a:cs typeface="Arimo"/>
                <a:sym typeface="Arimo"/>
              </a:rPr>
              <a:t>ương liệu tự nhiên và phẩm màu tổng hợp</a:t>
            </a:r>
          </a:p>
          <a:p>
            <a:pPr algn="l">
              <a:lnSpc>
                <a:spcPts val="3021"/>
              </a:lnSpc>
            </a:pPr>
          </a:p>
          <a:p>
            <a:pPr algn="l">
              <a:lnSpc>
                <a:spcPts val="3021"/>
              </a:lnSpc>
            </a:pPr>
            <a:r>
              <a:rPr lang="en-US" sz="2158">
                <a:solidFill>
                  <a:srgbClr val="070706"/>
                </a:solidFill>
                <a:latin typeface="Arimo Bold"/>
                <a:ea typeface="Arimo Bold"/>
                <a:cs typeface="Arimo Bold"/>
                <a:sym typeface="Arimo Bold"/>
              </a:rPr>
              <a:t>Thời hạn sử dụng:</a:t>
            </a:r>
            <a:r>
              <a:rPr lang="en-US" sz="2158">
                <a:solidFill>
                  <a:srgbClr val="070706"/>
                </a:solidFill>
                <a:latin typeface="Arimo"/>
                <a:ea typeface="Arimo"/>
                <a:cs typeface="Arimo"/>
                <a:sym typeface="Arimo"/>
              </a:rPr>
              <a:t> 2 năm kể từ NSX</a:t>
            </a:r>
          </a:p>
          <a:p>
            <a:pPr algn="l">
              <a:lnSpc>
                <a:spcPts val="3021"/>
              </a:lnSpc>
            </a:pPr>
          </a:p>
        </p:txBody>
      </p:sp>
      <p:grpSp>
        <p:nvGrpSpPr>
          <p:cNvPr name="Group 12" id="12"/>
          <p:cNvGrpSpPr/>
          <p:nvPr/>
        </p:nvGrpSpPr>
        <p:grpSpPr>
          <a:xfrm rot="0">
            <a:off x="-425996" y="9083378"/>
            <a:ext cx="5312909" cy="2407245"/>
            <a:chOff x="0" y="0"/>
            <a:chExt cx="7083878" cy="3209660"/>
          </a:xfrm>
        </p:grpSpPr>
        <p:sp>
          <p:nvSpPr>
            <p:cNvPr name="Freeform 13" id="13"/>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7"/>
              <a:stretch>
                <a:fillRect l="0" t="0" r="0"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474584" y="469201"/>
            <a:ext cx="3306064" cy="6671470"/>
            <a:chOff x="0" y="0"/>
            <a:chExt cx="6507200" cy="13131200"/>
          </a:xfrm>
        </p:grpSpPr>
        <p:sp>
          <p:nvSpPr>
            <p:cNvPr name="Freeform 3" id="3"/>
            <p:cNvSpPr/>
            <p:nvPr/>
          </p:nvSpPr>
          <p:spPr>
            <a:xfrm flipH="false" flipV="false" rot="0">
              <a:off x="0" y="0"/>
              <a:ext cx="6507226" cy="13131164"/>
            </a:xfrm>
            <a:custGeom>
              <a:avLst/>
              <a:gdLst/>
              <a:ahLst/>
              <a:cxnLst/>
              <a:rect r="r" b="b" t="t" l="l"/>
              <a:pathLst>
                <a:path h="13131164" w="6507226">
                  <a:moveTo>
                    <a:pt x="0" y="0"/>
                  </a:moveTo>
                  <a:lnTo>
                    <a:pt x="6507226" y="0"/>
                  </a:lnTo>
                  <a:lnTo>
                    <a:pt x="6507226" y="13131164"/>
                  </a:lnTo>
                  <a:lnTo>
                    <a:pt x="0" y="13131164"/>
                  </a:lnTo>
                  <a:close/>
                </a:path>
              </a:pathLst>
            </a:custGeom>
            <a:blipFill>
              <a:blip r:embed="rId2"/>
              <a:stretch>
                <a:fillRect l="0" t="-2729" r="0" b="-2730"/>
              </a:stretch>
            </a:blipFill>
          </p:spPr>
        </p:sp>
      </p:grpSp>
      <p:sp>
        <p:nvSpPr>
          <p:cNvPr name="Freeform 4" id="4"/>
          <p:cNvSpPr/>
          <p:nvPr/>
        </p:nvSpPr>
        <p:spPr>
          <a:xfrm flipH="false" flipV="false" rot="0">
            <a:off x="16923148" y="6141261"/>
            <a:ext cx="156505" cy="118525"/>
          </a:xfrm>
          <a:custGeom>
            <a:avLst/>
            <a:gdLst/>
            <a:ahLst/>
            <a:cxnLst/>
            <a:rect r="r" b="b" t="t" l="l"/>
            <a:pathLst>
              <a:path h="118525" w="156505">
                <a:moveTo>
                  <a:pt x="0" y="0"/>
                </a:moveTo>
                <a:lnTo>
                  <a:pt x="156505" y="0"/>
                </a:lnTo>
                <a:lnTo>
                  <a:pt x="156505" y="118525"/>
                </a:lnTo>
                <a:lnTo>
                  <a:pt x="0" y="11852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5" id="5"/>
          <p:cNvGrpSpPr/>
          <p:nvPr/>
        </p:nvGrpSpPr>
        <p:grpSpPr>
          <a:xfrm rot="0">
            <a:off x="16320376" y="5983590"/>
            <a:ext cx="657101" cy="846125"/>
            <a:chOff x="0" y="0"/>
            <a:chExt cx="1293346" cy="1665396"/>
          </a:xfrm>
        </p:grpSpPr>
        <p:sp>
          <p:nvSpPr>
            <p:cNvPr name="Freeform 6" id="6"/>
            <p:cNvSpPr/>
            <p:nvPr/>
          </p:nvSpPr>
          <p:spPr>
            <a:xfrm flipH="false" flipV="false" rot="0">
              <a:off x="0" y="0"/>
              <a:ext cx="1293368" cy="1665351"/>
            </a:xfrm>
            <a:custGeom>
              <a:avLst/>
              <a:gdLst/>
              <a:ahLst/>
              <a:cxnLst/>
              <a:rect r="r" b="b" t="t" l="l"/>
              <a:pathLst>
                <a:path h="1665351" w="1293368">
                  <a:moveTo>
                    <a:pt x="0" y="0"/>
                  </a:moveTo>
                  <a:lnTo>
                    <a:pt x="1293368" y="0"/>
                  </a:lnTo>
                  <a:lnTo>
                    <a:pt x="1293368" y="1665351"/>
                  </a:lnTo>
                  <a:lnTo>
                    <a:pt x="0" y="1665351"/>
                  </a:lnTo>
                  <a:close/>
                </a:path>
              </a:pathLst>
            </a:custGeom>
            <a:blipFill>
              <a:blip r:embed="rId5"/>
              <a:stretch>
                <a:fillRect l="-159" t="0" r="-157" b="-2"/>
              </a:stretch>
            </a:blipFill>
          </p:spPr>
        </p:sp>
      </p:grpSp>
      <p:sp>
        <p:nvSpPr>
          <p:cNvPr name="Freeform 7" id="7"/>
          <p:cNvSpPr/>
          <p:nvPr/>
        </p:nvSpPr>
        <p:spPr>
          <a:xfrm flipH="false" flipV="false" rot="0">
            <a:off x="16829773" y="3545415"/>
            <a:ext cx="248680" cy="155374"/>
          </a:xfrm>
          <a:custGeom>
            <a:avLst/>
            <a:gdLst/>
            <a:ahLst/>
            <a:cxnLst/>
            <a:rect r="r" b="b" t="t" l="l"/>
            <a:pathLst>
              <a:path h="155374" w="248680">
                <a:moveTo>
                  <a:pt x="0" y="0"/>
                </a:moveTo>
                <a:lnTo>
                  <a:pt x="248680" y="0"/>
                </a:lnTo>
                <a:lnTo>
                  <a:pt x="248680" y="155373"/>
                </a:lnTo>
                <a:lnTo>
                  <a:pt x="0" y="15537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8" id="8"/>
          <p:cNvGrpSpPr/>
          <p:nvPr/>
        </p:nvGrpSpPr>
        <p:grpSpPr>
          <a:xfrm rot="856508">
            <a:off x="16685336" y="2992434"/>
            <a:ext cx="293375" cy="608087"/>
            <a:chOff x="0" y="0"/>
            <a:chExt cx="577439" cy="1196874"/>
          </a:xfrm>
        </p:grpSpPr>
        <p:sp>
          <p:nvSpPr>
            <p:cNvPr name="Freeform 9" id="9"/>
            <p:cNvSpPr/>
            <p:nvPr/>
          </p:nvSpPr>
          <p:spPr>
            <a:xfrm flipH="false" flipV="false" rot="0">
              <a:off x="0" y="0"/>
              <a:ext cx="577469" cy="1196848"/>
            </a:xfrm>
            <a:custGeom>
              <a:avLst/>
              <a:gdLst/>
              <a:ahLst/>
              <a:cxnLst/>
              <a:rect r="r" b="b" t="t" l="l"/>
              <a:pathLst>
                <a:path h="1196848" w="577469">
                  <a:moveTo>
                    <a:pt x="0" y="0"/>
                  </a:moveTo>
                  <a:lnTo>
                    <a:pt x="577469" y="0"/>
                  </a:lnTo>
                  <a:lnTo>
                    <a:pt x="577469" y="1196848"/>
                  </a:lnTo>
                  <a:lnTo>
                    <a:pt x="0" y="1196848"/>
                  </a:lnTo>
                  <a:close/>
                </a:path>
              </a:pathLst>
            </a:custGeom>
            <a:blipFill>
              <a:blip r:embed="rId8"/>
              <a:stretch>
                <a:fillRect l="0" t="-438" r="5" b="-440"/>
              </a:stretch>
            </a:blipFill>
          </p:spPr>
        </p:sp>
      </p:grpSp>
      <p:grpSp>
        <p:nvGrpSpPr>
          <p:cNvPr name="Group 10" id="10"/>
          <p:cNvGrpSpPr/>
          <p:nvPr/>
        </p:nvGrpSpPr>
        <p:grpSpPr>
          <a:xfrm rot="0">
            <a:off x="15035158" y="3406364"/>
            <a:ext cx="1904" cy="1400"/>
            <a:chOff x="0" y="0"/>
            <a:chExt cx="3748" cy="2756"/>
          </a:xfrm>
        </p:grpSpPr>
        <p:sp>
          <p:nvSpPr>
            <p:cNvPr name="Freeform 11" id="11"/>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12" id="12"/>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13" id="13"/>
          <p:cNvGrpSpPr/>
          <p:nvPr/>
        </p:nvGrpSpPr>
        <p:grpSpPr>
          <a:xfrm rot="0">
            <a:off x="14357883" y="5705196"/>
            <a:ext cx="1904" cy="1400"/>
            <a:chOff x="0" y="0"/>
            <a:chExt cx="3748" cy="2756"/>
          </a:xfrm>
        </p:grpSpPr>
        <p:sp>
          <p:nvSpPr>
            <p:cNvPr name="Freeform 14" id="14"/>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15" id="15"/>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16" id="16"/>
          <p:cNvGrpSpPr/>
          <p:nvPr/>
        </p:nvGrpSpPr>
        <p:grpSpPr>
          <a:xfrm rot="0">
            <a:off x="14010518" y="1055234"/>
            <a:ext cx="1904" cy="1400"/>
            <a:chOff x="0" y="0"/>
            <a:chExt cx="3748" cy="2756"/>
          </a:xfrm>
        </p:grpSpPr>
        <p:sp>
          <p:nvSpPr>
            <p:cNvPr name="Freeform 17" id="17"/>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18" id="18"/>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19" id="19"/>
          <p:cNvGrpSpPr/>
          <p:nvPr/>
        </p:nvGrpSpPr>
        <p:grpSpPr>
          <a:xfrm rot="0">
            <a:off x="13828055" y="1841681"/>
            <a:ext cx="1904" cy="1400"/>
            <a:chOff x="0" y="0"/>
            <a:chExt cx="3748" cy="2756"/>
          </a:xfrm>
        </p:grpSpPr>
        <p:sp>
          <p:nvSpPr>
            <p:cNvPr name="Freeform 20" id="20"/>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21" id="21"/>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22" id="22"/>
          <p:cNvGrpSpPr/>
          <p:nvPr/>
        </p:nvGrpSpPr>
        <p:grpSpPr>
          <a:xfrm rot="0">
            <a:off x="14010704" y="2456843"/>
            <a:ext cx="1904" cy="1400"/>
            <a:chOff x="0" y="0"/>
            <a:chExt cx="3748" cy="2756"/>
          </a:xfrm>
        </p:grpSpPr>
        <p:sp>
          <p:nvSpPr>
            <p:cNvPr name="Freeform 23" id="23"/>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24" id="24"/>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25" id="25"/>
          <p:cNvGrpSpPr/>
          <p:nvPr/>
        </p:nvGrpSpPr>
        <p:grpSpPr>
          <a:xfrm rot="0">
            <a:off x="14506573" y="3055755"/>
            <a:ext cx="1904" cy="1400"/>
            <a:chOff x="0" y="0"/>
            <a:chExt cx="3748" cy="2756"/>
          </a:xfrm>
        </p:grpSpPr>
        <p:sp>
          <p:nvSpPr>
            <p:cNvPr name="Freeform 26" id="26"/>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27" id="27"/>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28" id="28"/>
          <p:cNvGrpSpPr/>
          <p:nvPr/>
        </p:nvGrpSpPr>
        <p:grpSpPr>
          <a:xfrm rot="0">
            <a:off x="15035347" y="4225798"/>
            <a:ext cx="1904" cy="1400"/>
            <a:chOff x="0" y="0"/>
            <a:chExt cx="3748" cy="2756"/>
          </a:xfrm>
        </p:grpSpPr>
        <p:sp>
          <p:nvSpPr>
            <p:cNvPr name="Freeform 29" id="29"/>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30" id="30"/>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31" id="31"/>
          <p:cNvGrpSpPr/>
          <p:nvPr/>
        </p:nvGrpSpPr>
        <p:grpSpPr>
          <a:xfrm rot="0">
            <a:off x="15035347" y="4801077"/>
            <a:ext cx="1904" cy="1400"/>
            <a:chOff x="0" y="0"/>
            <a:chExt cx="3748" cy="2756"/>
          </a:xfrm>
        </p:grpSpPr>
        <p:sp>
          <p:nvSpPr>
            <p:cNvPr name="Freeform 32" id="32"/>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33" id="33"/>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34" id="34"/>
          <p:cNvGrpSpPr/>
          <p:nvPr/>
        </p:nvGrpSpPr>
        <p:grpSpPr>
          <a:xfrm rot="0">
            <a:off x="15035347" y="5309868"/>
            <a:ext cx="1904" cy="1400"/>
            <a:chOff x="0" y="0"/>
            <a:chExt cx="3748" cy="2756"/>
          </a:xfrm>
        </p:grpSpPr>
        <p:sp>
          <p:nvSpPr>
            <p:cNvPr name="Freeform 35" id="35"/>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36" id="36"/>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grpSp>
        <p:nvGrpSpPr>
          <p:cNvPr name="Group 37" id="37"/>
          <p:cNvGrpSpPr/>
          <p:nvPr/>
        </p:nvGrpSpPr>
        <p:grpSpPr>
          <a:xfrm rot="0">
            <a:off x="14010704" y="6187613"/>
            <a:ext cx="1904" cy="1400"/>
            <a:chOff x="0" y="0"/>
            <a:chExt cx="3748" cy="2756"/>
          </a:xfrm>
        </p:grpSpPr>
        <p:sp>
          <p:nvSpPr>
            <p:cNvPr name="Freeform 38" id="38"/>
            <p:cNvSpPr/>
            <p:nvPr/>
          </p:nvSpPr>
          <p:spPr>
            <a:xfrm flipH="false" flipV="false" rot="0">
              <a:off x="0" y="0"/>
              <a:ext cx="1651" cy="1397"/>
            </a:xfrm>
            <a:custGeom>
              <a:avLst/>
              <a:gdLst/>
              <a:ahLst/>
              <a:cxnLst/>
              <a:rect r="r" b="b" t="t" l="l"/>
              <a:pathLst>
                <a:path h="1397" w="1651">
                  <a:moveTo>
                    <a:pt x="1651" y="127"/>
                  </a:moveTo>
                  <a:lnTo>
                    <a:pt x="635" y="0"/>
                  </a:lnTo>
                  <a:lnTo>
                    <a:pt x="381" y="508"/>
                  </a:lnTo>
                  <a:lnTo>
                    <a:pt x="127" y="889"/>
                  </a:lnTo>
                  <a:lnTo>
                    <a:pt x="0" y="1143"/>
                  </a:lnTo>
                  <a:lnTo>
                    <a:pt x="254" y="1397"/>
                  </a:lnTo>
                  <a:lnTo>
                    <a:pt x="762" y="1397"/>
                  </a:lnTo>
                  <a:lnTo>
                    <a:pt x="1016" y="1270"/>
                  </a:lnTo>
                  <a:lnTo>
                    <a:pt x="1524" y="762"/>
                  </a:lnTo>
                  <a:lnTo>
                    <a:pt x="1651" y="127"/>
                  </a:lnTo>
                  <a:close/>
                </a:path>
              </a:pathLst>
            </a:custGeom>
            <a:solidFill>
              <a:srgbClr val="E22C40"/>
            </a:solidFill>
          </p:spPr>
        </p:sp>
        <p:sp>
          <p:nvSpPr>
            <p:cNvPr name="Freeform 39" id="39"/>
            <p:cNvSpPr/>
            <p:nvPr/>
          </p:nvSpPr>
          <p:spPr>
            <a:xfrm flipH="false" flipV="false" rot="0">
              <a:off x="2540" y="889"/>
              <a:ext cx="1143" cy="1778"/>
            </a:xfrm>
            <a:custGeom>
              <a:avLst/>
              <a:gdLst/>
              <a:ahLst/>
              <a:cxnLst/>
              <a:rect r="r" b="b" t="t" l="l"/>
              <a:pathLst>
                <a:path h="1778" w="1143">
                  <a:moveTo>
                    <a:pt x="1143" y="0"/>
                  </a:moveTo>
                  <a:lnTo>
                    <a:pt x="0" y="381"/>
                  </a:lnTo>
                  <a:lnTo>
                    <a:pt x="127" y="1143"/>
                  </a:lnTo>
                  <a:lnTo>
                    <a:pt x="127" y="1651"/>
                  </a:lnTo>
                  <a:lnTo>
                    <a:pt x="254" y="1778"/>
                  </a:lnTo>
                  <a:lnTo>
                    <a:pt x="381" y="1778"/>
                  </a:lnTo>
                  <a:lnTo>
                    <a:pt x="635" y="1778"/>
                  </a:lnTo>
                  <a:lnTo>
                    <a:pt x="889" y="1270"/>
                  </a:lnTo>
                  <a:lnTo>
                    <a:pt x="1143" y="0"/>
                  </a:lnTo>
                  <a:close/>
                </a:path>
              </a:pathLst>
            </a:custGeom>
            <a:solidFill>
              <a:srgbClr val="E22C40"/>
            </a:solidFill>
          </p:spPr>
        </p:sp>
      </p:grpSp>
      <p:sp>
        <p:nvSpPr>
          <p:cNvPr name="Freeform 40" id="40"/>
          <p:cNvSpPr/>
          <p:nvPr/>
        </p:nvSpPr>
        <p:spPr>
          <a:xfrm flipH="false" flipV="false" rot="0">
            <a:off x="14656784" y="3545415"/>
            <a:ext cx="488931" cy="696401"/>
          </a:xfrm>
          <a:custGeom>
            <a:avLst/>
            <a:gdLst/>
            <a:ahLst/>
            <a:cxnLst/>
            <a:rect r="r" b="b" t="t" l="l"/>
            <a:pathLst>
              <a:path h="696401" w="488931">
                <a:moveTo>
                  <a:pt x="0" y="0"/>
                </a:moveTo>
                <a:lnTo>
                  <a:pt x="488931" y="0"/>
                </a:lnTo>
                <a:lnTo>
                  <a:pt x="488931" y="696400"/>
                </a:lnTo>
                <a:lnTo>
                  <a:pt x="0" y="696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1" id="41"/>
          <p:cNvSpPr/>
          <p:nvPr/>
        </p:nvSpPr>
        <p:spPr>
          <a:xfrm flipH="false" flipV="false" rot="0">
            <a:off x="13671092" y="411860"/>
            <a:ext cx="451702" cy="643374"/>
          </a:xfrm>
          <a:custGeom>
            <a:avLst/>
            <a:gdLst/>
            <a:ahLst/>
            <a:cxnLst/>
            <a:rect r="r" b="b" t="t" l="l"/>
            <a:pathLst>
              <a:path h="643374" w="451702">
                <a:moveTo>
                  <a:pt x="0" y="0"/>
                </a:moveTo>
                <a:lnTo>
                  <a:pt x="451702" y="0"/>
                </a:lnTo>
                <a:lnTo>
                  <a:pt x="451702" y="643374"/>
                </a:lnTo>
                <a:lnTo>
                  <a:pt x="0" y="64337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2" id="42"/>
          <p:cNvSpPr/>
          <p:nvPr/>
        </p:nvSpPr>
        <p:spPr>
          <a:xfrm flipH="false" flipV="false" rot="0">
            <a:off x="15145715" y="3803866"/>
            <a:ext cx="451702" cy="643374"/>
          </a:xfrm>
          <a:custGeom>
            <a:avLst/>
            <a:gdLst/>
            <a:ahLst/>
            <a:cxnLst/>
            <a:rect r="r" b="b" t="t" l="l"/>
            <a:pathLst>
              <a:path h="643374" w="451702">
                <a:moveTo>
                  <a:pt x="0" y="0"/>
                </a:moveTo>
                <a:lnTo>
                  <a:pt x="451702" y="0"/>
                </a:lnTo>
                <a:lnTo>
                  <a:pt x="451702" y="643374"/>
                </a:lnTo>
                <a:lnTo>
                  <a:pt x="0" y="643374"/>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3" id="43"/>
          <p:cNvSpPr/>
          <p:nvPr/>
        </p:nvSpPr>
        <p:spPr>
          <a:xfrm flipH="false" flipV="false" rot="0">
            <a:off x="14790693" y="4866926"/>
            <a:ext cx="488931" cy="696401"/>
          </a:xfrm>
          <a:custGeom>
            <a:avLst/>
            <a:gdLst/>
            <a:ahLst/>
            <a:cxnLst/>
            <a:rect r="r" b="b" t="t" l="l"/>
            <a:pathLst>
              <a:path h="696401" w="488931">
                <a:moveTo>
                  <a:pt x="0" y="0"/>
                </a:moveTo>
                <a:lnTo>
                  <a:pt x="488931" y="0"/>
                </a:lnTo>
                <a:lnTo>
                  <a:pt x="488931" y="696400"/>
                </a:lnTo>
                <a:lnTo>
                  <a:pt x="0" y="6964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4" id="44"/>
          <p:cNvSpPr/>
          <p:nvPr/>
        </p:nvSpPr>
        <p:spPr>
          <a:xfrm flipH="false" flipV="false" rot="0">
            <a:off x="14262107" y="5008795"/>
            <a:ext cx="488931" cy="696401"/>
          </a:xfrm>
          <a:custGeom>
            <a:avLst/>
            <a:gdLst/>
            <a:ahLst/>
            <a:cxnLst/>
            <a:rect r="r" b="b" t="t" l="l"/>
            <a:pathLst>
              <a:path h="696401" w="488931">
                <a:moveTo>
                  <a:pt x="0" y="0"/>
                </a:moveTo>
                <a:lnTo>
                  <a:pt x="488932" y="0"/>
                </a:lnTo>
                <a:lnTo>
                  <a:pt x="488932" y="696401"/>
                </a:lnTo>
                <a:lnTo>
                  <a:pt x="0" y="6964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5" id="45"/>
          <p:cNvSpPr/>
          <p:nvPr/>
        </p:nvSpPr>
        <p:spPr>
          <a:xfrm flipH="false" flipV="false" rot="0">
            <a:off x="14506573" y="5215126"/>
            <a:ext cx="488931" cy="696401"/>
          </a:xfrm>
          <a:custGeom>
            <a:avLst/>
            <a:gdLst/>
            <a:ahLst/>
            <a:cxnLst/>
            <a:rect r="r" b="b" t="t" l="l"/>
            <a:pathLst>
              <a:path h="696401" w="488931">
                <a:moveTo>
                  <a:pt x="0" y="0"/>
                </a:moveTo>
                <a:lnTo>
                  <a:pt x="488931" y="0"/>
                </a:lnTo>
                <a:lnTo>
                  <a:pt x="488931" y="696401"/>
                </a:lnTo>
                <a:lnTo>
                  <a:pt x="0" y="6964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6" id="46"/>
          <p:cNvSpPr/>
          <p:nvPr/>
        </p:nvSpPr>
        <p:spPr>
          <a:xfrm flipH="false" flipV="false" rot="0">
            <a:off x="13981173" y="5010195"/>
            <a:ext cx="488931" cy="696401"/>
          </a:xfrm>
          <a:custGeom>
            <a:avLst/>
            <a:gdLst/>
            <a:ahLst/>
            <a:cxnLst/>
            <a:rect r="r" b="b" t="t" l="l"/>
            <a:pathLst>
              <a:path h="696401" w="488931">
                <a:moveTo>
                  <a:pt x="0" y="0"/>
                </a:moveTo>
                <a:lnTo>
                  <a:pt x="488931" y="0"/>
                </a:lnTo>
                <a:lnTo>
                  <a:pt x="488931" y="696401"/>
                </a:lnTo>
                <a:lnTo>
                  <a:pt x="0" y="6964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7" id="47"/>
          <p:cNvSpPr/>
          <p:nvPr/>
        </p:nvSpPr>
        <p:spPr>
          <a:xfrm flipH="false" flipV="false" rot="0">
            <a:off x="13652478" y="1760442"/>
            <a:ext cx="488931" cy="696401"/>
          </a:xfrm>
          <a:custGeom>
            <a:avLst/>
            <a:gdLst/>
            <a:ahLst/>
            <a:cxnLst/>
            <a:rect r="r" b="b" t="t" l="l"/>
            <a:pathLst>
              <a:path h="696401" w="488931">
                <a:moveTo>
                  <a:pt x="0" y="0"/>
                </a:moveTo>
                <a:lnTo>
                  <a:pt x="488931" y="0"/>
                </a:lnTo>
                <a:lnTo>
                  <a:pt x="488931" y="696401"/>
                </a:lnTo>
                <a:lnTo>
                  <a:pt x="0" y="6964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8" id="48"/>
          <p:cNvSpPr/>
          <p:nvPr/>
        </p:nvSpPr>
        <p:spPr>
          <a:xfrm flipH="false" flipV="false" rot="0">
            <a:off x="13981173" y="2269251"/>
            <a:ext cx="488931" cy="696401"/>
          </a:xfrm>
          <a:custGeom>
            <a:avLst/>
            <a:gdLst/>
            <a:ahLst/>
            <a:cxnLst/>
            <a:rect r="r" b="b" t="t" l="l"/>
            <a:pathLst>
              <a:path h="696401" w="488931">
                <a:moveTo>
                  <a:pt x="0" y="0"/>
                </a:moveTo>
                <a:lnTo>
                  <a:pt x="488931" y="0"/>
                </a:lnTo>
                <a:lnTo>
                  <a:pt x="488931" y="696401"/>
                </a:lnTo>
                <a:lnTo>
                  <a:pt x="0" y="696401"/>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49" id="49"/>
          <p:cNvSpPr txBox="true"/>
          <p:nvPr/>
        </p:nvSpPr>
        <p:spPr>
          <a:xfrm rot="0">
            <a:off x="325209" y="7320239"/>
            <a:ext cx="11428310" cy="1525446"/>
          </a:xfrm>
          <a:prstGeom prst="rect">
            <a:avLst/>
          </a:prstGeom>
        </p:spPr>
        <p:txBody>
          <a:bodyPr anchor="t" rtlCol="false" tIns="0" lIns="0" bIns="0" rIns="0">
            <a:spAutoFit/>
          </a:bodyPr>
          <a:lstStyle/>
          <a:p>
            <a:pPr algn="just">
              <a:lnSpc>
                <a:spcPts val="3013"/>
              </a:lnSpc>
            </a:pPr>
            <a:r>
              <a:rPr lang="en-US" sz="2152">
                <a:solidFill>
                  <a:srgbClr val="000000"/>
                </a:solidFill>
                <a:latin typeface="Arimo Bold"/>
                <a:ea typeface="Arimo Bold"/>
                <a:cs typeface="Arimo Bold"/>
                <a:sym typeface="Arimo Bold"/>
              </a:rPr>
              <a:t>Thị trường quốc tế:</a:t>
            </a:r>
            <a:r>
              <a:rPr lang="en-US" sz="2152">
                <a:solidFill>
                  <a:srgbClr val="000000"/>
                </a:solidFill>
                <a:latin typeface="Arimo"/>
                <a:ea typeface="Arimo"/>
                <a:cs typeface="Arimo"/>
                <a:sym typeface="Arimo"/>
              </a:rPr>
              <a:t> Hoa Kỳ, Thái Lan, Việt Nam, Lào, Campuchia, Myanmar, Indonesia, Đài Loan và Trung Quốc. Các sản phẩm thương hiệu Royal-D luôn đạt các chứng nhân tiêu chuẩn thế giới như HACCP, GMP, ISO, USFDA và HALAL.</a:t>
            </a:r>
          </a:p>
          <a:p>
            <a:pPr algn="just">
              <a:lnSpc>
                <a:spcPts val="3013"/>
              </a:lnSpc>
              <a:spcBef>
                <a:spcPct val="0"/>
              </a:spcBef>
            </a:pPr>
          </a:p>
        </p:txBody>
      </p:sp>
      <p:sp>
        <p:nvSpPr>
          <p:cNvPr name="Freeform 50" id="50"/>
          <p:cNvSpPr/>
          <p:nvPr/>
        </p:nvSpPr>
        <p:spPr>
          <a:xfrm flipH="false" flipV="false" rot="0">
            <a:off x="228484" y="344375"/>
            <a:ext cx="11525035" cy="6785364"/>
          </a:xfrm>
          <a:custGeom>
            <a:avLst/>
            <a:gdLst/>
            <a:ahLst/>
            <a:cxnLst/>
            <a:rect r="r" b="b" t="t" l="l"/>
            <a:pathLst>
              <a:path h="6785364" w="11525035">
                <a:moveTo>
                  <a:pt x="0" y="0"/>
                </a:moveTo>
                <a:lnTo>
                  <a:pt x="11525035" y="0"/>
                </a:lnTo>
                <a:lnTo>
                  <a:pt x="11525035" y="6785364"/>
                </a:lnTo>
                <a:lnTo>
                  <a:pt x="0" y="6785364"/>
                </a:lnTo>
                <a:lnTo>
                  <a:pt x="0" y="0"/>
                </a:lnTo>
                <a:close/>
              </a:path>
            </a:pathLst>
          </a:custGeom>
          <a:blipFill>
            <a:blip r:embed="rId11"/>
            <a:stretch>
              <a:fillRect l="0" t="0" r="0" b="0"/>
            </a:stretch>
          </a:blipFill>
        </p:spPr>
      </p:sp>
      <p:sp>
        <p:nvSpPr>
          <p:cNvPr name="Freeform 51" id="51"/>
          <p:cNvSpPr/>
          <p:nvPr/>
        </p:nvSpPr>
        <p:spPr>
          <a:xfrm flipH="false" flipV="false" rot="0">
            <a:off x="3012222" y="3254676"/>
            <a:ext cx="352658" cy="502005"/>
          </a:xfrm>
          <a:custGeom>
            <a:avLst/>
            <a:gdLst/>
            <a:ahLst/>
            <a:cxnLst/>
            <a:rect r="r" b="b" t="t" l="l"/>
            <a:pathLst>
              <a:path h="502005" w="352658">
                <a:moveTo>
                  <a:pt x="0" y="0"/>
                </a:moveTo>
                <a:lnTo>
                  <a:pt x="352659" y="0"/>
                </a:lnTo>
                <a:lnTo>
                  <a:pt x="352659" y="502005"/>
                </a:lnTo>
                <a:lnTo>
                  <a:pt x="0" y="502005"/>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2" id="52"/>
          <p:cNvSpPr/>
          <p:nvPr/>
        </p:nvSpPr>
        <p:spPr>
          <a:xfrm flipH="false" flipV="false" rot="0">
            <a:off x="9461915" y="4102858"/>
            <a:ext cx="305687" cy="435142"/>
          </a:xfrm>
          <a:custGeom>
            <a:avLst/>
            <a:gdLst/>
            <a:ahLst/>
            <a:cxnLst/>
            <a:rect r="r" b="b" t="t" l="l"/>
            <a:pathLst>
              <a:path h="435142" w="305687">
                <a:moveTo>
                  <a:pt x="0" y="0"/>
                </a:moveTo>
                <a:lnTo>
                  <a:pt x="305687" y="0"/>
                </a:lnTo>
                <a:lnTo>
                  <a:pt x="305687"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3" id="53"/>
          <p:cNvSpPr/>
          <p:nvPr/>
        </p:nvSpPr>
        <p:spPr>
          <a:xfrm flipH="false" flipV="false" rot="0">
            <a:off x="9563276" y="3626834"/>
            <a:ext cx="305687" cy="435142"/>
          </a:xfrm>
          <a:custGeom>
            <a:avLst/>
            <a:gdLst/>
            <a:ahLst/>
            <a:cxnLst/>
            <a:rect r="r" b="b" t="t" l="l"/>
            <a:pathLst>
              <a:path h="435142" w="305687">
                <a:moveTo>
                  <a:pt x="0" y="0"/>
                </a:moveTo>
                <a:lnTo>
                  <a:pt x="305687" y="0"/>
                </a:lnTo>
                <a:lnTo>
                  <a:pt x="305687"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4" id="54"/>
          <p:cNvSpPr/>
          <p:nvPr/>
        </p:nvSpPr>
        <p:spPr>
          <a:xfrm flipH="false" flipV="false" rot="0">
            <a:off x="9345333" y="4657750"/>
            <a:ext cx="305687" cy="435142"/>
          </a:xfrm>
          <a:custGeom>
            <a:avLst/>
            <a:gdLst/>
            <a:ahLst/>
            <a:cxnLst/>
            <a:rect r="r" b="b" t="t" l="l"/>
            <a:pathLst>
              <a:path h="435142" w="305687">
                <a:moveTo>
                  <a:pt x="0" y="0"/>
                </a:moveTo>
                <a:lnTo>
                  <a:pt x="305688" y="0"/>
                </a:lnTo>
                <a:lnTo>
                  <a:pt x="305688"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5" id="55"/>
          <p:cNvSpPr/>
          <p:nvPr/>
        </p:nvSpPr>
        <p:spPr>
          <a:xfrm flipH="false" flipV="false" rot="0">
            <a:off x="9192490" y="4061976"/>
            <a:ext cx="305687" cy="435142"/>
          </a:xfrm>
          <a:custGeom>
            <a:avLst/>
            <a:gdLst/>
            <a:ahLst/>
            <a:cxnLst/>
            <a:rect r="r" b="b" t="t" l="l"/>
            <a:pathLst>
              <a:path h="435142" w="305687">
                <a:moveTo>
                  <a:pt x="0" y="0"/>
                </a:moveTo>
                <a:lnTo>
                  <a:pt x="305687" y="0"/>
                </a:lnTo>
                <a:lnTo>
                  <a:pt x="305687" y="435143"/>
                </a:lnTo>
                <a:lnTo>
                  <a:pt x="0" y="435143"/>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6" id="56"/>
          <p:cNvSpPr/>
          <p:nvPr/>
        </p:nvSpPr>
        <p:spPr>
          <a:xfrm flipH="false" flipV="false" rot="0">
            <a:off x="9716119" y="4440179"/>
            <a:ext cx="305687" cy="435142"/>
          </a:xfrm>
          <a:custGeom>
            <a:avLst/>
            <a:gdLst/>
            <a:ahLst/>
            <a:cxnLst/>
            <a:rect r="r" b="b" t="t" l="l"/>
            <a:pathLst>
              <a:path h="435142" w="305687">
                <a:moveTo>
                  <a:pt x="0" y="0"/>
                </a:moveTo>
                <a:lnTo>
                  <a:pt x="305688" y="0"/>
                </a:lnTo>
                <a:lnTo>
                  <a:pt x="305688"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7" id="57"/>
          <p:cNvSpPr/>
          <p:nvPr/>
        </p:nvSpPr>
        <p:spPr>
          <a:xfrm flipH="false" flipV="false" rot="0">
            <a:off x="9345333" y="4279548"/>
            <a:ext cx="305687" cy="435142"/>
          </a:xfrm>
          <a:custGeom>
            <a:avLst/>
            <a:gdLst/>
            <a:ahLst/>
            <a:cxnLst/>
            <a:rect r="r" b="b" t="t" l="l"/>
            <a:pathLst>
              <a:path h="435142" w="305687">
                <a:moveTo>
                  <a:pt x="0" y="0"/>
                </a:moveTo>
                <a:lnTo>
                  <a:pt x="305688" y="0"/>
                </a:lnTo>
                <a:lnTo>
                  <a:pt x="305688"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8" id="58"/>
          <p:cNvSpPr/>
          <p:nvPr/>
        </p:nvSpPr>
        <p:spPr>
          <a:xfrm flipH="false" flipV="false" rot="0">
            <a:off x="9767602" y="3756681"/>
            <a:ext cx="305687" cy="435142"/>
          </a:xfrm>
          <a:custGeom>
            <a:avLst/>
            <a:gdLst/>
            <a:ahLst/>
            <a:cxnLst/>
            <a:rect r="r" b="b" t="t" l="l"/>
            <a:pathLst>
              <a:path h="435142" w="305687">
                <a:moveTo>
                  <a:pt x="0" y="0"/>
                </a:moveTo>
                <a:lnTo>
                  <a:pt x="305688" y="0"/>
                </a:lnTo>
                <a:lnTo>
                  <a:pt x="305688"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59" id="59"/>
          <p:cNvSpPr/>
          <p:nvPr/>
        </p:nvSpPr>
        <p:spPr>
          <a:xfrm flipH="false" flipV="false" rot="0">
            <a:off x="9192490" y="3794004"/>
            <a:ext cx="305687" cy="435142"/>
          </a:xfrm>
          <a:custGeom>
            <a:avLst/>
            <a:gdLst/>
            <a:ahLst/>
            <a:cxnLst/>
            <a:rect r="r" b="b" t="t" l="l"/>
            <a:pathLst>
              <a:path h="435142" w="305687">
                <a:moveTo>
                  <a:pt x="0" y="0"/>
                </a:moveTo>
                <a:lnTo>
                  <a:pt x="305687" y="0"/>
                </a:lnTo>
                <a:lnTo>
                  <a:pt x="305687" y="435142"/>
                </a:lnTo>
                <a:lnTo>
                  <a:pt x="0" y="4351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nvGrpSpPr>
          <p:cNvPr name="Group 60" id="60"/>
          <p:cNvGrpSpPr/>
          <p:nvPr/>
        </p:nvGrpSpPr>
        <p:grpSpPr>
          <a:xfrm rot="0">
            <a:off x="-425996" y="9083378"/>
            <a:ext cx="5312909" cy="2407245"/>
            <a:chOff x="0" y="0"/>
            <a:chExt cx="7083878" cy="3209660"/>
          </a:xfrm>
        </p:grpSpPr>
        <p:sp>
          <p:nvSpPr>
            <p:cNvPr name="Freeform 61" id="61"/>
            <p:cNvSpPr/>
            <p:nvPr/>
          </p:nvSpPr>
          <p:spPr>
            <a:xfrm flipH="false" flipV="false" rot="-10083725">
              <a:off x="115333" y="688991"/>
              <a:ext cx="6853212" cy="1831677"/>
            </a:xfrm>
            <a:custGeom>
              <a:avLst/>
              <a:gdLst/>
              <a:ahLst/>
              <a:cxnLst/>
              <a:rect r="r" b="b" t="t" l="l"/>
              <a:pathLst>
                <a:path h="1831677" w="6853212">
                  <a:moveTo>
                    <a:pt x="0" y="0"/>
                  </a:moveTo>
                  <a:lnTo>
                    <a:pt x="6853212" y="0"/>
                  </a:lnTo>
                  <a:lnTo>
                    <a:pt x="6853212" y="1831677"/>
                  </a:lnTo>
                  <a:lnTo>
                    <a:pt x="0" y="183167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62" id="62"/>
            <p:cNvSpPr/>
            <p:nvPr/>
          </p:nvSpPr>
          <p:spPr>
            <a:xfrm flipH="false" flipV="false" rot="0">
              <a:off x="616240" y="710997"/>
              <a:ext cx="3172501" cy="893833"/>
            </a:xfrm>
            <a:custGeom>
              <a:avLst/>
              <a:gdLst/>
              <a:ahLst/>
              <a:cxnLst/>
              <a:rect r="r" b="b" t="t" l="l"/>
              <a:pathLst>
                <a:path h="893833" w="3172501">
                  <a:moveTo>
                    <a:pt x="0" y="0"/>
                  </a:moveTo>
                  <a:lnTo>
                    <a:pt x="3172501" y="0"/>
                  </a:lnTo>
                  <a:lnTo>
                    <a:pt x="3172501" y="893833"/>
                  </a:lnTo>
                  <a:lnTo>
                    <a:pt x="0" y="893833"/>
                  </a:lnTo>
                  <a:lnTo>
                    <a:pt x="0" y="0"/>
                  </a:lnTo>
                  <a:close/>
                </a:path>
              </a:pathLst>
            </a:custGeom>
            <a:blipFill>
              <a:blip r:embed="rId16"/>
              <a:stretch>
                <a:fillRect l="0" t="0" r="0" b="0"/>
              </a:stretch>
            </a:blipFill>
          </p:spPr>
        </p:sp>
      </p:grpSp>
      <p:sp>
        <p:nvSpPr>
          <p:cNvPr name="Freeform 63" id="63"/>
          <p:cNvSpPr/>
          <p:nvPr/>
        </p:nvSpPr>
        <p:spPr>
          <a:xfrm flipH="false" flipV="false" rot="0">
            <a:off x="8191879" y="9218417"/>
            <a:ext cx="946392" cy="946392"/>
          </a:xfrm>
          <a:custGeom>
            <a:avLst/>
            <a:gdLst/>
            <a:ahLst/>
            <a:cxnLst/>
            <a:rect r="r" b="b" t="t" l="l"/>
            <a:pathLst>
              <a:path h="946392" w="946392">
                <a:moveTo>
                  <a:pt x="0" y="0"/>
                </a:moveTo>
                <a:lnTo>
                  <a:pt x="946392" y="0"/>
                </a:lnTo>
                <a:lnTo>
                  <a:pt x="946392" y="946391"/>
                </a:lnTo>
                <a:lnTo>
                  <a:pt x="0" y="946391"/>
                </a:lnTo>
                <a:lnTo>
                  <a:pt x="0" y="0"/>
                </a:lnTo>
                <a:close/>
              </a:path>
            </a:pathLst>
          </a:custGeom>
          <a:blipFill>
            <a:blip r:embed="rId17"/>
            <a:stretch>
              <a:fillRect l="0" t="0" r="0" b="0"/>
            </a:stretch>
          </a:blipFill>
        </p:spPr>
      </p:sp>
      <p:sp>
        <p:nvSpPr>
          <p:cNvPr name="Freeform 64" id="64"/>
          <p:cNvSpPr/>
          <p:nvPr/>
        </p:nvSpPr>
        <p:spPr>
          <a:xfrm flipH="false" flipV="false" rot="0">
            <a:off x="8682707" y="8351792"/>
            <a:ext cx="911128" cy="911128"/>
          </a:xfrm>
          <a:custGeom>
            <a:avLst/>
            <a:gdLst/>
            <a:ahLst/>
            <a:cxnLst/>
            <a:rect r="r" b="b" t="t" l="l"/>
            <a:pathLst>
              <a:path h="911128" w="911128">
                <a:moveTo>
                  <a:pt x="0" y="0"/>
                </a:moveTo>
                <a:lnTo>
                  <a:pt x="911128" y="0"/>
                </a:lnTo>
                <a:lnTo>
                  <a:pt x="911128" y="911127"/>
                </a:lnTo>
                <a:lnTo>
                  <a:pt x="0" y="911127"/>
                </a:lnTo>
                <a:lnTo>
                  <a:pt x="0" y="0"/>
                </a:lnTo>
                <a:close/>
              </a:path>
            </a:pathLst>
          </a:custGeom>
          <a:blipFill>
            <a:blip r:embed="rId18"/>
            <a:stretch>
              <a:fillRect l="0" t="0" r="0" b="0"/>
            </a:stretch>
          </a:blipFill>
        </p:spPr>
      </p:sp>
      <p:sp>
        <p:nvSpPr>
          <p:cNvPr name="Freeform 65" id="65"/>
          <p:cNvSpPr/>
          <p:nvPr/>
        </p:nvSpPr>
        <p:spPr>
          <a:xfrm flipH="false" flipV="false" rot="0">
            <a:off x="7782155" y="8366569"/>
            <a:ext cx="885631" cy="896351"/>
          </a:xfrm>
          <a:custGeom>
            <a:avLst/>
            <a:gdLst/>
            <a:ahLst/>
            <a:cxnLst/>
            <a:rect r="r" b="b" t="t" l="l"/>
            <a:pathLst>
              <a:path h="896351" w="885631">
                <a:moveTo>
                  <a:pt x="0" y="0"/>
                </a:moveTo>
                <a:lnTo>
                  <a:pt x="885631" y="0"/>
                </a:lnTo>
                <a:lnTo>
                  <a:pt x="885631" y="896350"/>
                </a:lnTo>
                <a:lnTo>
                  <a:pt x="0" y="896350"/>
                </a:lnTo>
                <a:lnTo>
                  <a:pt x="0" y="0"/>
                </a:lnTo>
                <a:close/>
              </a:path>
            </a:pathLst>
          </a:custGeom>
          <a:blipFill>
            <a:blip r:embed="rId19"/>
            <a:stretch>
              <a:fillRect l="-10834" t="-10681" r="-8402" b="-7129"/>
            </a:stretch>
          </a:blipFill>
        </p:spPr>
      </p:sp>
      <p:sp>
        <p:nvSpPr>
          <p:cNvPr name="Freeform 66" id="66"/>
          <p:cNvSpPr/>
          <p:nvPr/>
        </p:nvSpPr>
        <p:spPr>
          <a:xfrm flipH="false" flipV="false" rot="0">
            <a:off x="9616277" y="8396294"/>
            <a:ext cx="986547" cy="822122"/>
          </a:xfrm>
          <a:custGeom>
            <a:avLst/>
            <a:gdLst/>
            <a:ahLst/>
            <a:cxnLst/>
            <a:rect r="r" b="b" t="t" l="l"/>
            <a:pathLst>
              <a:path h="822122" w="986547">
                <a:moveTo>
                  <a:pt x="0" y="0"/>
                </a:moveTo>
                <a:lnTo>
                  <a:pt x="986547" y="0"/>
                </a:lnTo>
                <a:lnTo>
                  <a:pt x="986547" y="822123"/>
                </a:lnTo>
                <a:lnTo>
                  <a:pt x="0" y="822123"/>
                </a:lnTo>
                <a:lnTo>
                  <a:pt x="0" y="0"/>
                </a:lnTo>
                <a:close/>
              </a:path>
            </a:pathLst>
          </a:custGeom>
          <a:blipFill>
            <a:blip r:embed="rId20"/>
            <a:stretch>
              <a:fillRect l="0" t="0" r="0" b="0"/>
            </a:stretch>
          </a:blipFill>
        </p:spPr>
      </p:sp>
      <p:sp>
        <p:nvSpPr>
          <p:cNvPr name="Freeform 67" id="67"/>
          <p:cNvSpPr/>
          <p:nvPr/>
        </p:nvSpPr>
        <p:spPr>
          <a:xfrm flipH="false" flipV="false" rot="0">
            <a:off x="9138271" y="9262919"/>
            <a:ext cx="1002709" cy="863789"/>
          </a:xfrm>
          <a:custGeom>
            <a:avLst/>
            <a:gdLst/>
            <a:ahLst/>
            <a:cxnLst/>
            <a:rect r="r" b="b" t="t" l="l"/>
            <a:pathLst>
              <a:path h="863789" w="1002709">
                <a:moveTo>
                  <a:pt x="0" y="0"/>
                </a:moveTo>
                <a:lnTo>
                  <a:pt x="1002709" y="0"/>
                </a:lnTo>
                <a:lnTo>
                  <a:pt x="1002709" y="863789"/>
                </a:lnTo>
                <a:lnTo>
                  <a:pt x="0" y="863789"/>
                </a:lnTo>
                <a:lnTo>
                  <a:pt x="0" y="0"/>
                </a:lnTo>
                <a:close/>
              </a:path>
            </a:pathLst>
          </a:custGeom>
          <a:blipFill>
            <a:blip r:embed="rId21"/>
            <a:stretch>
              <a:fillRect l="-22106" t="-3998" r="-22170" b="-7654"/>
            </a:stretch>
          </a:blipFill>
        </p:spPr>
      </p:sp>
      <p:sp>
        <p:nvSpPr>
          <p:cNvPr name="TextBox 68" id="68"/>
          <p:cNvSpPr txBox="true"/>
          <p:nvPr/>
        </p:nvSpPr>
        <p:spPr>
          <a:xfrm rot="0">
            <a:off x="15293019" y="662698"/>
            <a:ext cx="760265" cy="238124"/>
          </a:xfrm>
          <a:prstGeom prst="rect">
            <a:avLst/>
          </a:prstGeom>
        </p:spPr>
        <p:txBody>
          <a:bodyPr anchor="t" rtlCol="false" tIns="0" lIns="0" bIns="0" rIns="0">
            <a:spAutoFit/>
          </a:bodyPr>
          <a:lstStyle/>
          <a:p>
            <a:pPr algn="l">
              <a:lnSpc>
                <a:spcPts val="1625"/>
              </a:lnSpc>
            </a:pPr>
            <a:r>
              <a:rPr lang="en-US" sz="1354">
                <a:solidFill>
                  <a:srgbClr val="042C4A"/>
                </a:solidFill>
                <a:latin typeface="Arial Bold"/>
                <a:ea typeface="Arial Bold"/>
                <a:cs typeface="Arial Bold"/>
                <a:sym typeface="Arial Bold"/>
              </a:rPr>
              <a:t>Hà Nội</a:t>
            </a:r>
          </a:p>
        </p:txBody>
      </p:sp>
      <p:sp>
        <p:nvSpPr>
          <p:cNvPr name="TextBox 69" id="69"/>
          <p:cNvSpPr txBox="true"/>
          <p:nvPr/>
        </p:nvSpPr>
        <p:spPr>
          <a:xfrm rot="0">
            <a:off x="15346253" y="2934800"/>
            <a:ext cx="1007386" cy="241555"/>
          </a:xfrm>
          <a:prstGeom prst="rect">
            <a:avLst/>
          </a:prstGeom>
        </p:spPr>
        <p:txBody>
          <a:bodyPr anchor="t" rtlCol="false" tIns="0" lIns="0" bIns="0" rIns="0">
            <a:spAutoFit/>
          </a:bodyPr>
          <a:lstStyle/>
          <a:p>
            <a:pPr algn="l">
              <a:lnSpc>
                <a:spcPts val="1625"/>
              </a:lnSpc>
            </a:pPr>
            <a:r>
              <a:rPr lang="en-US" sz="1354">
                <a:solidFill>
                  <a:srgbClr val="042C4A"/>
                </a:solidFill>
                <a:latin typeface="Arial Bold"/>
                <a:ea typeface="Arial Bold"/>
                <a:cs typeface="Arial Bold"/>
                <a:sym typeface="Arial Bold"/>
              </a:rPr>
              <a:t>Đà nẵng</a:t>
            </a:r>
          </a:p>
        </p:txBody>
      </p:sp>
      <p:sp>
        <p:nvSpPr>
          <p:cNvPr name="TextBox 70" id="70"/>
          <p:cNvSpPr txBox="true"/>
          <p:nvPr/>
        </p:nvSpPr>
        <p:spPr>
          <a:xfrm rot="0">
            <a:off x="15145715" y="5944912"/>
            <a:ext cx="1554468" cy="238124"/>
          </a:xfrm>
          <a:prstGeom prst="rect">
            <a:avLst/>
          </a:prstGeom>
        </p:spPr>
        <p:txBody>
          <a:bodyPr anchor="t" rtlCol="false" tIns="0" lIns="0" bIns="0" rIns="0">
            <a:spAutoFit/>
          </a:bodyPr>
          <a:lstStyle/>
          <a:p>
            <a:pPr algn="l">
              <a:lnSpc>
                <a:spcPts val="1625"/>
              </a:lnSpc>
            </a:pPr>
            <a:r>
              <a:rPr lang="en-US" sz="1354">
                <a:solidFill>
                  <a:srgbClr val="042C4A"/>
                </a:solidFill>
                <a:latin typeface="Arial Bold"/>
                <a:ea typeface="Arial Bold"/>
                <a:cs typeface="Arial Bold"/>
                <a:sym typeface="Arial Bold"/>
              </a:rPr>
              <a:t>TP. Hồ chí Minh</a:t>
            </a:r>
          </a:p>
        </p:txBody>
      </p:sp>
      <p:sp>
        <p:nvSpPr>
          <p:cNvPr name="TextBox 71" id="71"/>
          <p:cNvSpPr txBox="true"/>
          <p:nvPr/>
        </p:nvSpPr>
        <p:spPr>
          <a:xfrm rot="0">
            <a:off x="11927306" y="7264497"/>
            <a:ext cx="5986075" cy="1906188"/>
          </a:xfrm>
          <a:prstGeom prst="rect">
            <a:avLst/>
          </a:prstGeom>
        </p:spPr>
        <p:txBody>
          <a:bodyPr anchor="t" rtlCol="false" tIns="0" lIns="0" bIns="0" rIns="0">
            <a:spAutoFit/>
          </a:bodyPr>
          <a:lstStyle/>
          <a:p>
            <a:pPr algn="just">
              <a:lnSpc>
                <a:spcPts val="3013"/>
              </a:lnSpc>
            </a:pPr>
            <a:r>
              <a:rPr lang="en-US" sz="2152">
                <a:solidFill>
                  <a:srgbClr val="000000"/>
                </a:solidFill>
                <a:latin typeface="Arimo Bold"/>
                <a:ea typeface="Arimo Bold"/>
                <a:cs typeface="Arimo Bold"/>
                <a:sym typeface="Arimo Bold"/>
              </a:rPr>
              <a:t>Hệ thống phân phối đại lý Việt Nam:</a:t>
            </a:r>
            <a:r>
              <a:rPr lang="en-US" sz="2152">
                <a:solidFill>
                  <a:srgbClr val="000000"/>
                </a:solidFill>
                <a:latin typeface="Arimo"/>
                <a:ea typeface="Arimo"/>
                <a:cs typeface="Arimo"/>
                <a:sym typeface="Arimo"/>
              </a:rPr>
              <a:t> Các sản phẩm Royal-D hiện đang được bày bán tại các đại lý trên toàn quốc như TP. HCM, Hà Nội, Đà Nẵng, Quy Nhơn, Đà Lạt... Phủ rộng thương hiệu, thị trường kinh doanh thuận lợi.</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59604" y="106403"/>
            <a:ext cx="18128396" cy="9966069"/>
            <a:chOff x="0" y="0"/>
            <a:chExt cx="24171194" cy="13288092"/>
          </a:xfrm>
        </p:grpSpPr>
        <p:pic>
          <p:nvPicPr>
            <p:cNvPr name="Picture 3" id="3"/>
            <p:cNvPicPr>
              <a:picLocks noChangeAspect="true"/>
            </p:cNvPicPr>
            <p:nvPr/>
          </p:nvPicPr>
          <p:blipFill>
            <a:blip r:embed="rId2"/>
            <a:srcRect l="9429" t="6884" r="9429" b="0"/>
            <a:stretch>
              <a:fillRect/>
            </a:stretch>
          </p:blipFill>
          <p:spPr>
            <a:xfrm flipH="false" flipV="false">
              <a:off x="0" y="0"/>
              <a:ext cx="5888252" cy="5067963"/>
            </a:xfrm>
            <a:prstGeom prst="rect">
              <a:avLst/>
            </a:prstGeom>
          </p:spPr>
        </p:pic>
        <p:pic>
          <p:nvPicPr>
            <p:cNvPr name="Picture 4" id="4"/>
            <p:cNvPicPr>
              <a:picLocks noChangeAspect="true"/>
            </p:cNvPicPr>
            <p:nvPr/>
          </p:nvPicPr>
          <p:blipFill>
            <a:blip r:embed="rId3"/>
            <a:srcRect l="19416" t="0" r="19416" b="0"/>
            <a:stretch>
              <a:fillRect/>
            </a:stretch>
          </p:blipFill>
          <p:spPr>
            <a:xfrm flipH="false" flipV="false">
              <a:off x="6197345" y="0"/>
              <a:ext cx="5888252" cy="5067963"/>
            </a:xfrm>
            <a:prstGeom prst="rect">
              <a:avLst/>
            </a:prstGeom>
          </p:spPr>
        </p:pic>
        <p:sp>
          <p:nvSpPr>
            <p:cNvPr name="AutoShape 5" id="5"/>
            <p:cNvSpPr/>
            <p:nvPr/>
          </p:nvSpPr>
          <p:spPr>
            <a:xfrm>
              <a:off x="0" y="5377056"/>
              <a:ext cx="12085597" cy="2533981"/>
            </a:xfrm>
            <a:prstGeom prst="rect">
              <a:avLst/>
            </a:prstGeom>
            <a:solidFill>
              <a:srgbClr val="E3A72F"/>
            </a:solidFill>
          </p:spPr>
        </p:sp>
        <p:pic>
          <p:nvPicPr>
            <p:cNvPr name="Picture 6" id="6"/>
            <p:cNvPicPr>
              <a:picLocks noChangeAspect="true"/>
            </p:cNvPicPr>
            <p:nvPr/>
          </p:nvPicPr>
          <p:blipFill>
            <a:blip r:embed="rId4"/>
            <a:srcRect l="0" t="17757" r="0" b="17757"/>
            <a:stretch>
              <a:fillRect/>
            </a:stretch>
          </p:blipFill>
          <p:spPr>
            <a:xfrm flipH="false" flipV="false">
              <a:off x="0" y="8220130"/>
              <a:ext cx="5888252" cy="5067963"/>
            </a:xfrm>
            <a:prstGeom prst="rect">
              <a:avLst/>
            </a:prstGeom>
          </p:spPr>
        </p:pic>
        <p:pic>
          <p:nvPicPr>
            <p:cNvPr name="Picture 7" id="7"/>
            <p:cNvPicPr>
              <a:picLocks noChangeAspect="true"/>
            </p:cNvPicPr>
            <p:nvPr/>
          </p:nvPicPr>
          <p:blipFill>
            <a:blip r:embed="rId5"/>
            <a:srcRect l="10945" t="0" r="10945" b="0"/>
            <a:stretch>
              <a:fillRect/>
            </a:stretch>
          </p:blipFill>
          <p:spPr>
            <a:xfrm flipH="false" flipV="false">
              <a:off x="6197345" y="8220130"/>
              <a:ext cx="5888252" cy="5067963"/>
            </a:xfrm>
            <a:prstGeom prst="rect">
              <a:avLst/>
            </a:prstGeom>
          </p:spPr>
        </p:pic>
        <p:pic>
          <p:nvPicPr>
            <p:cNvPr name="Picture 8" id="8"/>
            <p:cNvPicPr>
              <a:picLocks noChangeAspect="true"/>
            </p:cNvPicPr>
            <p:nvPr/>
          </p:nvPicPr>
          <p:blipFill>
            <a:blip r:embed="rId6"/>
            <a:srcRect l="4722" t="0" r="4722" b="0"/>
            <a:stretch>
              <a:fillRect/>
            </a:stretch>
          </p:blipFill>
          <p:spPr>
            <a:xfrm flipH="false" flipV="false">
              <a:off x="12394690" y="0"/>
              <a:ext cx="11776504" cy="5067963"/>
            </a:xfrm>
            <a:prstGeom prst="rect">
              <a:avLst/>
            </a:prstGeom>
          </p:spPr>
        </p:pic>
        <p:pic>
          <p:nvPicPr>
            <p:cNvPr name="Picture 9" id="9"/>
            <p:cNvPicPr>
              <a:picLocks noChangeAspect="true"/>
            </p:cNvPicPr>
            <p:nvPr/>
          </p:nvPicPr>
          <p:blipFill>
            <a:blip r:embed="rId6"/>
            <a:srcRect l="20994" t="0" r="20994" b="0"/>
            <a:stretch>
              <a:fillRect/>
            </a:stretch>
          </p:blipFill>
          <p:spPr>
            <a:xfrm flipH="false" flipV="false">
              <a:off x="12394690" y="5377056"/>
              <a:ext cx="11776504" cy="7911037"/>
            </a:xfrm>
            <a:prstGeom prst="rect">
              <a:avLst/>
            </a:prstGeom>
          </p:spPr>
        </p:pic>
      </p:grpSp>
      <p:grpSp>
        <p:nvGrpSpPr>
          <p:cNvPr name="Group 10" id="10"/>
          <p:cNvGrpSpPr/>
          <p:nvPr/>
        </p:nvGrpSpPr>
        <p:grpSpPr>
          <a:xfrm rot="0">
            <a:off x="9488369" y="106403"/>
            <a:ext cx="9548648" cy="9966069"/>
            <a:chOff x="0" y="0"/>
            <a:chExt cx="3008277" cy="3139785"/>
          </a:xfrm>
        </p:grpSpPr>
        <p:sp>
          <p:nvSpPr>
            <p:cNvPr name="Freeform 11" id="11"/>
            <p:cNvSpPr/>
            <p:nvPr/>
          </p:nvSpPr>
          <p:spPr>
            <a:xfrm flipH="false" flipV="false" rot="0">
              <a:off x="0" y="0"/>
              <a:ext cx="3008277" cy="3139785"/>
            </a:xfrm>
            <a:custGeom>
              <a:avLst/>
              <a:gdLst/>
              <a:ahLst/>
              <a:cxnLst/>
              <a:rect r="r" b="b" t="t" l="l"/>
              <a:pathLst>
                <a:path h="3139785" w="3008277">
                  <a:moveTo>
                    <a:pt x="0" y="0"/>
                  </a:moveTo>
                  <a:lnTo>
                    <a:pt x="3008277" y="0"/>
                  </a:lnTo>
                  <a:lnTo>
                    <a:pt x="3008277" y="3139785"/>
                  </a:lnTo>
                  <a:lnTo>
                    <a:pt x="0" y="3139785"/>
                  </a:lnTo>
                  <a:close/>
                </a:path>
              </a:pathLst>
            </a:custGeom>
            <a:solidFill>
              <a:srgbClr val="FFFFFF"/>
            </a:solidFill>
          </p:spPr>
        </p:sp>
        <p:sp>
          <p:nvSpPr>
            <p:cNvPr name="TextBox 12" id="12"/>
            <p:cNvSpPr txBox="true"/>
            <p:nvPr/>
          </p:nvSpPr>
          <p:spPr>
            <a:xfrm>
              <a:off x="0" y="-38100"/>
              <a:ext cx="3008277" cy="3177885"/>
            </a:xfrm>
            <a:prstGeom prst="rect">
              <a:avLst/>
            </a:prstGeom>
          </p:spPr>
          <p:txBody>
            <a:bodyPr anchor="ctr" rtlCol="false" tIns="42468" lIns="42468" bIns="42468" rIns="42468"/>
            <a:lstStyle/>
            <a:p>
              <a:pPr algn="ctr">
                <a:lnSpc>
                  <a:spcPts val="2792"/>
                </a:lnSpc>
              </a:pPr>
            </a:p>
          </p:txBody>
        </p:sp>
      </p:grpSp>
      <p:sp>
        <p:nvSpPr>
          <p:cNvPr name="Freeform 13" id="13"/>
          <p:cNvSpPr/>
          <p:nvPr/>
        </p:nvSpPr>
        <p:spPr>
          <a:xfrm flipH="false" flipV="false" rot="0">
            <a:off x="9488369" y="541915"/>
            <a:ext cx="4238075" cy="2903410"/>
          </a:xfrm>
          <a:custGeom>
            <a:avLst/>
            <a:gdLst/>
            <a:ahLst/>
            <a:cxnLst/>
            <a:rect r="r" b="b" t="t" l="l"/>
            <a:pathLst>
              <a:path h="2903410" w="4238075">
                <a:moveTo>
                  <a:pt x="0" y="0"/>
                </a:moveTo>
                <a:lnTo>
                  <a:pt x="4238075" y="0"/>
                </a:lnTo>
                <a:lnTo>
                  <a:pt x="4238075" y="2903410"/>
                </a:lnTo>
                <a:lnTo>
                  <a:pt x="0" y="2903410"/>
                </a:lnTo>
                <a:lnTo>
                  <a:pt x="0" y="0"/>
                </a:lnTo>
                <a:close/>
              </a:path>
            </a:pathLst>
          </a:custGeom>
          <a:blipFill>
            <a:blip r:embed="rId7"/>
            <a:stretch>
              <a:fillRect l="0" t="-4681" r="0" b="-4681"/>
            </a:stretch>
          </a:blipFill>
        </p:spPr>
      </p:sp>
      <p:sp>
        <p:nvSpPr>
          <p:cNvPr name="Freeform 14" id="14"/>
          <p:cNvSpPr/>
          <p:nvPr/>
        </p:nvSpPr>
        <p:spPr>
          <a:xfrm flipH="false" flipV="false" rot="0">
            <a:off x="9488369" y="3526588"/>
            <a:ext cx="3059410" cy="3430791"/>
          </a:xfrm>
          <a:custGeom>
            <a:avLst/>
            <a:gdLst/>
            <a:ahLst/>
            <a:cxnLst/>
            <a:rect r="r" b="b" t="t" l="l"/>
            <a:pathLst>
              <a:path h="3430791" w="3059410">
                <a:moveTo>
                  <a:pt x="0" y="0"/>
                </a:moveTo>
                <a:lnTo>
                  <a:pt x="3059410" y="0"/>
                </a:lnTo>
                <a:lnTo>
                  <a:pt x="3059410" y="3430791"/>
                </a:lnTo>
                <a:lnTo>
                  <a:pt x="0" y="3430791"/>
                </a:lnTo>
                <a:lnTo>
                  <a:pt x="0" y="0"/>
                </a:lnTo>
                <a:close/>
              </a:path>
            </a:pathLst>
          </a:custGeom>
          <a:blipFill>
            <a:blip r:embed="rId8"/>
            <a:stretch>
              <a:fillRect l="0" t="-6625" r="0" b="-6625"/>
            </a:stretch>
          </a:blipFill>
        </p:spPr>
      </p:sp>
      <p:sp>
        <p:nvSpPr>
          <p:cNvPr name="Freeform 15" id="15"/>
          <p:cNvSpPr/>
          <p:nvPr/>
        </p:nvSpPr>
        <p:spPr>
          <a:xfrm flipH="false" flipV="false" rot="0">
            <a:off x="12673147" y="3526588"/>
            <a:ext cx="5614853" cy="3452171"/>
          </a:xfrm>
          <a:custGeom>
            <a:avLst/>
            <a:gdLst/>
            <a:ahLst/>
            <a:cxnLst/>
            <a:rect r="r" b="b" t="t" l="l"/>
            <a:pathLst>
              <a:path h="3452171" w="5614853">
                <a:moveTo>
                  <a:pt x="0" y="0"/>
                </a:moveTo>
                <a:lnTo>
                  <a:pt x="5614853" y="0"/>
                </a:lnTo>
                <a:lnTo>
                  <a:pt x="5614853" y="3452171"/>
                </a:lnTo>
                <a:lnTo>
                  <a:pt x="0" y="3452171"/>
                </a:lnTo>
                <a:lnTo>
                  <a:pt x="0" y="0"/>
                </a:lnTo>
                <a:close/>
              </a:path>
            </a:pathLst>
          </a:custGeom>
          <a:blipFill>
            <a:blip r:embed="rId9"/>
            <a:stretch>
              <a:fillRect l="-2278" t="-5141" r="0" b="-5760"/>
            </a:stretch>
          </a:blipFill>
        </p:spPr>
      </p:sp>
      <p:sp>
        <p:nvSpPr>
          <p:cNvPr name="Freeform 16" id="16"/>
          <p:cNvSpPr/>
          <p:nvPr/>
        </p:nvSpPr>
        <p:spPr>
          <a:xfrm flipH="false" flipV="false" rot="0">
            <a:off x="13846182" y="541915"/>
            <a:ext cx="4441818" cy="2805560"/>
          </a:xfrm>
          <a:custGeom>
            <a:avLst/>
            <a:gdLst/>
            <a:ahLst/>
            <a:cxnLst/>
            <a:rect r="r" b="b" t="t" l="l"/>
            <a:pathLst>
              <a:path h="2805560" w="4441818">
                <a:moveTo>
                  <a:pt x="0" y="0"/>
                </a:moveTo>
                <a:lnTo>
                  <a:pt x="4441818" y="0"/>
                </a:lnTo>
                <a:lnTo>
                  <a:pt x="4441818" y="2805560"/>
                </a:lnTo>
                <a:lnTo>
                  <a:pt x="0" y="2805560"/>
                </a:lnTo>
                <a:lnTo>
                  <a:pt x="0" y="0"/>
                </a:lnTo>
                <a:close/>
              </a:path>
            </a:pathLst>
          </a:custGeom>
          <a:blipFill>
            <a:blip r:embed="rId10"/>
            <a:stretch>
              <a:fillRect l="0" t="-1030" r="0" b="-4517"/>
            </a:stretch>
          </a:blipFill>
        </p:spPr>
      </p:sp>
      <p:grpSp>
        <p:nvGrpSpPr>
          <p:cNvPr name="Group 17" id="17"/>
          <p:cNvGrpSpPr/>
          <p:nvPr/>
        </p:nvGrpSpPr>
        <p:grpSpPr>
          <a:xfrm rot="0">
            <a:off x="9617092" y="7584960"/>
            <a:ext cx="8503836" cy="2009464"/>
            <a:chOff x="0" y="0"/>
            <a:chExt cx="11338448" cy="2679286"/>
          </a:xfrm>
        </p:grpSpPr>
        <p:sp>
          <p:nvSpPr>
            <p:cNvPr name="Freeform 18" id="18"/>
            <p:cNvSpPr/>
            <p:nvPr/>
          </p:nvSpPr>
          <p:spPr>
            <a:xfrm flipH="false" flipV="false" rot="0">
              <a:off x="0" y="0"/>
              <a:ext cx="4787177" cy="2679286"/>
            </a:xfrm>
            <a:custGeom>
              <a:avLst/>
              <a:gdLst/>
              <a:ahLst/>
              <a:cxnLst/>
              <a:rect r="r" b="b" t="t" l="l"/>
              <a:pathLst>
                <a:path h="2679286" w="4787177">
                  <a:moveTo>
                    <a:pt x="0" y="0"/>
                  </a:moveTo>
                  <a:lnTo>
                    <a:pt x="4787177" y="0"/>
                  </a:lnTo>
                  <a:lnTo>
                    <a:pt x="4787177" y="2679286"/>
                  </a:lnTo>
                  <a:lnTo>
                    <a:pt x="0" y="2679286"/>
                  </a:lnTo>
                  <a:lnTo>
                    <a:pt x="0" y="0"/>
                  </a:lnTo>
                  <a:close/>
                </a:path>
              </a:pathLst>
            </a:custGeom>
            <a:blipFill>
              <a:blip r:embed="rId11"/>
              <a:stretch>
                <a:fillRect l="0" t="-36146" r="0" b="-42527"/>
              </a:stretch>
            </a:blipFill>
          </p:spPr>
        </p:sp>
        <p:sp>
          <p:nvSpPr>
            <p:cNvPr name="Freeform 19" id="19"/>
            <p:cNvSpPr/>
            <p:nvPr/>
          </p:nvSpPr>
          <p:spPr>
            <a:xfrm flipH="false" flipV="false" rot="0">
              <a:off x="4870707" y="0"/>
              <a:ext cx="3323701" cy="2679286"/>
            </a:xfrm>
            <a:custGeom>
              <a:avLst/>
              <a:gdLst/>
              <a:ahLst/>
              <a:cxnLst/>
              <a:rect r="r" b="b" t="t" l="l"/>
              <a:pathLst>
                <a:path h="2679286" w="3323701">
                  <a:moveTo>
                    <a:pt x="0" y="0"/>
                  </a:moveTo>
                  <a:lnTo>
                    <a:pt x="3323700" y="0"/>
                  </a:lnTo>
                  <a:lnTo>
                    <a:pt x="3323700" y="2679286"/>
                  </a:lnTo>
                  <a:lnTo>
                    <a:pt x="0" y="2679286"/>
                  </a:lnTo>
                  <a:lnTo>
                    <a:pt x="0" y="0"/>
                  </a:lnTo>
                  <a:close/>
                </a:path>
              </a:pathLst>
            </a:custGeom>
            <a:blipFill>
              <a:blip r:embed="rId12"/>
              <a:stretch>
                <a:fillRect l="-20430" t="-29612" r="-15225" b="-38670"/>
              </a:stretch>
            </a:blipFill>
          </p:spPr>
        </p:sp>
        <p:sp>
          <p:nvSpPr>
            <p:cNvPr name="Freeform 20" id="20"/>
            <p:cNvSpPr/>
            <p:nvPr/>
          </p:nvSpPr>
          <p:spPr>
            <a:xfrm flipH="false" flipV="false" rot="0">
              <a:off x="8484755" y="0"/>
              <a:ext cx="2853693" cy="2679286"/>
            </a:xfrm>
            <a:custGeom>
              <a:avLst/>
              <a:gdLst/>
              <a:ahLst/>
              <a:cxnLst/>
              <a:rect r="r" b="b" t="t" l="l"/>
              <a:pathLst>
                <a:path h="2679286" w="2853693">
                  <a:moveTo>
                    <a:pt x="0" y="0"/>
                  </a:moveTo>
                  <a:lnTo>
                    <a:pt x="2853693" y="0"/>
                  </a:lnTo>
                  <a:lnTo>
                    <a:pt x="2853693" y="2679286"/>
                  </a:lnTo>
                  <a:lnTo>
                    <a:pt x="0" y="2679286"/>
                  </a:lnTo>
                  <a:lnTo>
                    <a:pt x="0" y="0"/>
                  </a:lnTo>
                  <a:close/>
                </a:path>
              </a:pathLst>
            </a:custGeom>
            <a:blipFill>
              <a:blip r:embed="rId13"/>
              <a:stretch>
                <a:fillRect l="0" t="0" r="0" b="-6509"/>
              </a:stretch>
            </a:blipFill>
          </p:spPr>
        </p:sp>
      </p:grpSp>
      <p:sp>
        <p:nvSpPr>
          <p:cNvPr name="TextBox 21" id="21"/>
          <p:cNvSpPr txBox="true"/>
          <p:nvPr/>
        </p:nvSpPr>
        <p:spPr>
          <a:xfrm rot="0">
            <a:off x="1028700" y="4549882"/>
            <a:ext cx="7527058" cy="1079111"/>
          </a:xfrm>
          <a:prstGeom prst="rect">
            <a:avLst/>
          </a:prstGeom>
        </p:spPr>
        <p:txBody>
          <a:bodyPr anchor="t" rtlCol="false" tIns="0" lIns="0" bIns="0" rIns="0">
            <a:spAutoFit/>
          </a:bodyPr>
          <a:lstStyle/>
          <a:p>
            <a:pPr algn="l">
              <a:lnSpc>
                <a:spcPts val="4193"/>
              </a:lnSpc>
            </a:pPr>
            <a:r>
              <a:rPr lang="en-US" sz="3678">
                <a:solidFill>
                  <a:srgbClr val="FFFFFF"/>
                </a:solidFill>
                <a:latin typeface="Arimo Bold"/>
                <a:ea typeface="Arimo Bold"/>
                <a:cs typeface="Arimo Bold"/>
                <a:sym typeface="Arimo Bold"/>
              </a:rPr>
              <a:t>ĐIỆN GIẢI ROYAL-D ĐỒNG HÀNH CÙNG CÁC GIẢI CHẠY QUỐC TẾ</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720085" y="826333"/>
            <a:ext cx="16935683" cy="9296299"/>
          </a:xfrm>
          <a:custGeom>
            <a:avLst/>
            <a:gdLst/>
            <a:ahLst/>
            <a:cxnLst/>
            <a:rect r="r" b="b" t="t" l="l"/>
            <a:pathLst>
              <a:path h="9296299" w="16935683">
                <a:moveTo>
                  <a:pt x="0" y="0"/>
                </a:moveTo>
                <a:lnTo>
                  <a:pt x="16935684" y="0"/>
                </a:lnTo>
                <a:lnTo>
                  <a:pt x="16935684" y="9296299"/>
                </a:lnTo>
                <a:lnTo>
                  <a:pt x="0" y="9296299"/>
                </a:lnTo>
                <a:lnTo>
                  <a:pt x="0" y="0"/>
                </a:lnTo>
                <a:close/>
              </a:path>
            </a:pathLst>
          </a:custGeom>
          <a:blipFill>
            <a:blip r:embed="rId2"/>
            <a:stretch>
              <a:fillRect l="0" t="-1237" r="0" b="-1237"/>
            </a:stretch>
          </a:blipFill>
        </p:spPr>
      </p:sp>
      <p:sp>
        <p:nvSpPr>
          <p:cNvPr name="TextBox 3" id="3"/>
          <p:cNvSpPr txBox="true"/>
          <p:nvPr/>
        </p:nvSpPr>
        <p:spPr>
          <a:xfrm rot="0">
            <a:off x="5951585" y="90313"/>
            <a:ext cx="7067568" cy="490903"/>
          </a:xfrm>
          <a:prstGeom prst="rect">
            <a:avLst/>
          </a:prstGeom>
        </p:spPr>
        <p:txBody>
          <a:bodyPr anchor="t" rtlCol="false" tIns="0" lIns="0" bIns="0" rIns="0">
            <a:spAutoFit/>
          </a:bodyPr>
          <a:lstStyle/>
          <a:p>
            <a:pPr algn="ctr">
              <a:lnSpc>
                <a:spcPts val="3897"/>
              </a:lnSpc>
            </a:pPr>
            <a:r>
              <a:rPr lang="en-US" sz="2783">
                <a:solidFill>
                  <a:srgbClr val="D54B1A"/>
                </a:solidFill>
                <a:latin typeface="Arimo Bold"/>
                <a:ea typeface="Arimo Bold"/>
                <a:cs typeface="Arimo Bold"/>
                <a:sym typeface="Arimo Bold"/>
              </a:rPr>
              <a:t>Quảng bá sản phẩm qua hội chợ triển lãm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DAGH0uJAH9g</dc:identifier>
  <dcterms:modified xsi:type="dcterms:W3CDTF">2011-08-01T06:04:30Z</dcterms:modified>
  <cp:revision>1</cp:revision>
  <dc:title>Royal-D Brand </dc:title>
</cp:coreProperties>
</file>